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60" r:id="rId2"/>
    <p:sldId id="261" r:id="rId3"/>
    <p:sldId id="263" r:id="rId4"/>
    <p:sldId id="264" r:id="rId5"/>
    <p:sldId id="265" r:id="rId6"/>
    <p:sldId id="266" r:id="rId7"/>
    <p:sldId id="277" r:id="rId8"/>
    <p:sldId id="279" r:id="rId9"/>
    <p:sldId id="280" r:id="rId10"/>
    <p:sldId id="281" r:id="rId11"/>
    <p:sldId id="282" r:id="rId12"/>
    <p:sldId id="267" r:id="rId13"/>
    <p:sldId id="316" r:id="rId14"/>
    <p:sldId id="268" r:id="rId15"/>
    <p:sldId id="269" r:id="rId16"/>
    <p:sldId id="270" r:id="rId17"/>
    <p:sldId id="284" r:id="rId18"/>
    <p:sldId id="317" r:id="rId19"/>
    <p:sldId id="318" r:id="rId20"/>
    <p:sldId id="287" r:id="rId21"/>
    <p:sldId id="288" r:id="rId22"/>
    <p:sldId id="289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6" r:id="rId37"/>
    <p:sldId id="308" r:id="rId38"/>
    <p:sldId id="309" r:id="rId39"/>
    <p:sldId id="31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46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DEF993F-5E38-9247-A230-8646367CF3ED}" type="slidenum">
              <a:rPr lang="en-US" sz="1200"/>
              <a:pPr/>
              <a:t>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83070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Somce</a:t>
            </a:r>
            <a:r>
              <a:rPr lang="en-US" dirty="0"/>
              <a:t>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20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DA862F-42A8-47FD-9681-7B5FFB4B3BD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4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21852FE-404F-43E7-8FEC-00E6403D4AE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01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21852FE-404F-43E7-8FEC-00E6403D4AE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48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21852FE-404F-43E7-8FEC-00E6403D4AE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55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775C9CD-07D9-4630-9B54-B53811565B7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5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191BF61-44D0-4833-B36F-0804A5D4A5C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29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191BF61-44D0-4833-B36F-0804A5D4A5C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94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191BF61-44D0-4833-B36F-0804A5D4A5C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66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6DCDCD6-6A46-40D1-8CE6-04A774BEF44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41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DEF993F-5E38-9247-A230-8646367CF3ED}" type="slidenum">
              <a:rPr lang="en-US" sz="1200"/>
              <a:pPr/>
              <a:t>12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42888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90FA51B-61C6-4377-A8A1-CC9D56C8CE1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60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A7C946-E977-8549-A774-AA336D5D5CDC}" type="slidenum">
              <a:rPr lang="en-US" sz="1200"/>
              <a:pPr/>
              <a:t>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02387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A7C946-E977-8549-A774-AA336D5D5CDC}" type="slidenum">
              <a:rPr lang="en-US" sz="1200"/>
              <a:pPr/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5361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A7C946-E977-8549-A774-AA336D5D5CDC}" type="slidenum">
              <a:rPr lang="en-US" sz="1200"/>
              <a:pPr/>
              <a:t>17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0583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E2F723B-737E-4BEF-AEE3-467158BF852E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20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A8D81E5-A96F-4021-B276-47211DCEC13C}" type="slidenum">
              <a:rPr lang="en-US" sz="1200"/>
              <a:pPr/>
              <a:t>22</a:t>
            </a:fld>
            <a:endParaRPr lang="en-US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0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4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GL_API/WebGL_model_view_projection" TargetMode="Externa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jsfiddle.net/2x03hdc8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Projection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418: Interactive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08D0-D465-4809-8345-BE94EBD3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Space View and View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25983-5A96-4E47-9CF8-AF3F97E24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8259" y="1825625"/>
            <a:ext cx="6793606" cy="18899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View is looking down Z+</a:t>
            </a:r>
          </a:p>
          <a:p>
            <a:pPr marL="0" indent="0">
              <a:buNone/>
            </a:pPr>
            <a:r>
              <a:rPr lang="en-US" dirty="0"/>
              <a:t>Eyepoint is effectively at (0,0,-1)</a:t>
            </a:r>
          </a:p>
          <a:p>
            <a:pPr marL="0" indent="0">
              <a:buNone/>
            </a:pPr>
            <a:r>
              <a:rPr lang="en-US" dirty="0"/>
              <a:t>This is a left-handed coordinate system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E1D1A6-54BC-408B-A7A5-7170A0054B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1750" y="1943894"/>
            <a:ext cx="4762500" cy="41148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771443-CAD6-46FF-87F0-ECDEB0F41902}"/>
              </a:ext>
            </a:extLst>
          </p:cNvPr>
          <p:cNvSpPr txBox="1"/>
          <p:nvPr/>
        </p:nvSpPr>
        <p:spPr>
          <a:xfrm>
            <a:off x="296214" y="4237149"/>
            <a:ext cx="6671256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This is a little-known fact….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People often learn to use WebGL without ever learning this.</a:t>
            </a:r>
          </a:p>
        </p:txBody>
      </p:sp>
    </p:spTree>
    <p:extLst>
      <p:ext uri="{BB962C8B-B14F-4D97-AF65-F5344CB8AC3E}">
        <p14:creationId xmlns:p14="http://schemas.microsoft.com/office/powerpoint/2010/main" val="2882487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FF3BC-06A7-4F2F-AFF1-C70E74AB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WebGL</a:t>
            </a:r>
            <a:r>
              <a:rPr lang="en-US" dirty="0"/>
              <a:t> Style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A147E-C0A0-497B-930E-5B92906156D0}"/>
              </a:ext>
            </a:extLst>
          </p:cNvPr>
          <p:cNvSpPr txBox="1"/>
          <p:nvPr/>
        </p:nvSpPr>
        <p:spPr>
          <a:xfrm>
            <a:off x="84082" y="5186856"/>
            <a:ext cx="11671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Lato" panose="020F0502020204030203" pitchFamily="34" charset="0"/>
              </a:rPr>
              <a:t>WebGL</a:t>
            </a:r>
            <a:r>
              <a:rPr lang="en-US" sz="2400" dirty="0">
                <a:latin typeface="Lato" panose="020F0502020204030203" pitchFamily="34" charset="0"/>
              </a:rPr>
              <a:t>/OpenGL convention is to assume a right-handed world coordinate system </a:t>
            </a:r>
          </a:p>
          <a:p>
            <a:endParaRPr lang="en-US" sz="2400" dirty="0">
              <a:latin typeface="Lato" panose="020F0502020204030203" pitchFamily="34" charset="0"/>
            </a:endParaRPr>
          </a:p>
          <a:p>
            <a:r>
              <a:rPr lang="en-US" sz="2400" dirty="0">
                <a:latin typeface="Lato" panose="020F0502020204030203" pitchFamily="34" charset="0"/>
              </a:rPr>
              <a:t>The </a:t>
            </a:r>
            <a:r>
              <a:rPr lang="en-US" sz="2400" b="1" i="1" dirty="0">
                <a:latin typeface="Lato" panose="020F0502020204030203" pitchFamily="34" charset="0"/>
              </a:rPr>
              <a:t>ortho</a:t>
            </a:r>
            <a:r>
              <a:rPr lang="en-US" sz="2400" dirty="0">
                <a:latin typeface="Lato" panose="020F0502020204030203" pitchFamily="34" charset="0"/>
              </a:rPr>
              <a:t> matrix is used to flip this coordinate system by scaling Z by -1 </a:t>
            </a:r>
          </a:p>
          <a:p>
            <a:r>
              <a:rPr lang="en-US" sz="2400" dirty="0">
                <a:latin typeface="Lato" panose="020F0502020204030203" pitchFamily="34" charset="0"/>
              </a:rPr>
              <a:t>It then matches </a:t>
            </a:r>
            <a:r>
              <a:rPr lang="en-US" sz="2400" dirty="0" err="1">
                <a:latin typeface="Lato" panose="020F0502020204030203" pitchFamily="34" charset="0"/>
              </a:rPr>
              <a:t>WebGL</a:t>
            </a:r>
            <a:r>
              <a:rPr lang="en-US" sz="2400" dirty="0">
                <a:latin typeface="Lato" panose="020F0502020204030203" pitchFamily="34" charset="0"/>
              </a:rPr>
              <a:t> clip space</a:t>
            </a:r>
          </a:p>
        </p:txBody>
      </p:sp>
      <p:pic>
        <p:nvPicPr>
          <p:cNvPr id="49154" name="Picture 2" descr="Illustration of the left-handed and right-handed Cartesian coordinate systems">
            <a:extLst>
              <a:ext uri="{FF2B5EF4-FFF2-40B4-BE49-F238E27FC236}">
                <a16:creationId xmlns:a16="http://schemas.microsoft.com/office/drawing/2014/main" id="{3396A042-23E2-49D6-941C-354985D1F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658" y="1906642"/>
            <a:ext cx="34290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4E163F-E576-4BAD-B35A-9DBB972E8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86" y="1690690"/>
            <a:ext cx="3537017" cy="30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25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6781800" cy="10668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More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WebGL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Secrets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37" y="1851041"/>
            <a:ext cx="3327539" cy="124599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47352" y="3762054"/>
            <a:ext cx="9749923" cy="2276625"/>
          </a:xfrm>
          <a:prstGeom prst="rect">
            <a:avLst/>
          </a:prstGeom>
        </p:spPr>
        <p:txBody>
          <a:bodyPr vert="horz" lIns="91434" tIns="45717" rIns="91434" bIns="45717" rtlCol="0">
            <a:noAutofit/>
          </a:bodyPr>
          <a:lstStyle>
            <a:lvl1pPr marL="342874" indent="-342874" algn="l" defTabSz="914332" rtl="0" eaLnBrk="1" latinLnBrk="0" hangingPunct="1">
              <a:spcBef>
                <a:spcPts val="999"/>
              </a:spcBef>
              <a:buClr>
                <a:schemeClr val="accent2"/>
              </a:buClr>
              <a:buFont typeface="Wingdings 2" pitchFamily="18" charset="2"/>
              <a:buChar char="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336526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4974" indent="-349224" algn="l" defTabSz="914332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98" indent="-336526" algn="l" defTabSz="914332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724" indent="-349224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661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537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2998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461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WebGL</a:t>
            </a:r>
            <a:r>
              <a:rPr lang="en-US" sz="1800" b="1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 only performs an orthogonal projection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Everything is projected to the z=0 plane in the normalized view volume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But you can distort your geometry to achieve a perspective projection</a:t>
            </a:r>
          </a:p>
          <a:p>
            <a:pPr marL="0" indent="0">
              <a:buNone/>
            </a:pPr>
            <a:r>
              <a:rPr lang="en-US" sz="1800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The projection occurs when the geometry is in clip space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Even then, depth information is kept around to do hidden surface removal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Depth information means transformed z coordinates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77501" y="1407561"/>
            <a:ext cx="4519772" cy="2354493"/>
            <a:chOff x="381000" y="1752600"/>
            <a:chExt cx="8382000" cy="4495800"/>
          </a:xfrm>
        </p:grpSpPr>
        <p:sp>
          <p:nvSpPr>
            <p:cNvPr id="8" name="UTurnArrow"/>
            <p:cNvSpPr>
              <a:spLocks noEditPoints="1" noChangeArrowheads="1"/>
            </p:cNvSpPr>
            <p:nvPr/>
          </p:nvSpPr>
          <p:spPr bwMode="auto">
            <a:xfrm rot="16200000" flipH="1">
              <a:off x="266700" y="3619500"/>
              <a:ext cx="2667000" cy="2438400"/>
            </a:xfrm>
            <a:custGeom>
              <a:avLst/>
              <a:gdLst>
                <a:gd name="G0" fmla="+- 0 0 0"/>
                <a:gd name="G1" fmla="+- 7765 0 0"/>
                <a:gd name="G2" fmla="*/ 7765 1 2"/>
                <a:gd name="G3" fmla="*/ 11416 1 2"/>
                <a:gd name="G4" fmla="+- 10800 G3 G2"/>
                <a:gd name="G5" fmla="+- 10800 G3 0"/>
                <a:gd name="G6" fmla="+- G5 G2 0"/>
                <a:gd name="G7" fmla="*/ G6 1 2"/>
                <a:gd name="G8" fmla="+- 11416 0 0"/>
                <a:gd name="G9" fmla="+- 21600 0 7765"/>
                <a:gd name="G10" fmla="+- 21600 0 11416"/>
                <a:gd name="G11" fmla="min G10 8691"/>
                <a:gd name="G12" fmla="+- 8845 0 0"/>
                <a:gd name="G13" fmla="+- 14883 0 5975"/>
                <a:gd name="G14" fmla="+- 14883 0 0"/>
                <a:gd name="G15" fmla="*/ 7765 5842 6110"/>
                <a:gd name="G16" fmla="+- 8845 1350 0"/>
                <a:gd name="G17" fmla="+- 8310 0 G15"/>
                <a:gd name="G18" fmla="*/ G17 G7 8310"/>
                <a:gd name="G19" fmla="+- 7765 G18 0"/>
                <a:gd name="G20" fmla="+- G4 0 G18"/>
                <a:gd name="T0" fmla="*/ 10196 w 21600"/>
                <a:gd name="T1" fmla="*/ 0 h 21600"/>
                <a:gd name="T2" fmla="*/ 3883 w 21600"/>
                <a:gd name="T3" fmla="*/ 21600 h 21600"/>
                <a:gd name="T4" fmla="*/ 11416 w 21600"/>
                <a:gd name="T5" fmla="*/ 8845 h 21600"/>
                <a:gd name="T6" fmla="*/ 16508 w 21600"/>
                <a:gd name="T7" fmla="*/ 14883 h 21600"/>
                <a:gd name="T8" fmla="*/ 21600 w 21600"/>
                <a:gd name="T9" fmla="*/ 8845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G1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6508" y="14883"/>
                  </a:moveTo>
                  <a:lnTo>
                    <a:pt x="21600" y="8845"/>
                  </a:lnTo>
                  <a:lnTo>
                    <a:pt x="20391" y="8845"/>
                  </a:lnTo>
                  <a:lnTo>
                    <a:pt x="20391" y="8310"/>
                  </a:lnTo>
                  <a:cubicBezTo>
                    <a:pt x="20391" y="3721"/>
                    <a:pt x="15827" y="0"/>
                    <a:pt x="10196" y="0"/>
                  </a:cubicBezTo>
                  <a:cubicBezTo>
                    <a:pt x="4565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7765" y="21600"/>
                  </a:lnTo>
                  <a:lnTo>
                    <a:pt x="7765" y="8310"/>
                  </a:lnTo>
                  <a:cubicBezTo>
                    <a:pt x="7765" y="7821"/>
                    <a:pt x="8252" y="7424"/>
                    <a:pt x="8852" y="7424"/>
                  </a:cubicBezTo>
                  <a:lnTo>
                    <a:pt x="11538" y="7424"/>
                  </a:lnTo>
                  <a:cubicBezTo>
                    <a:pt x="12138" y="7424"/>
                    <a:pt x="12625" y="7821"/>
                    <a:pt x="12625" y="8310"/>
                  </a:cubicBezTo>
                  <a:lnTo>
                    <a:pt x="12625" y="8845"/>
                  </a:lnTo>
                  <a:lnTo>
                    <a:pt x="11416" y="884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900" dirty="0"/>
                <a:t>Homogeneous Divide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81000" y="1752600"/>
              <a:ext cx="1143000" cy="1295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endParaRPr lang="en-US" sz="900" dirty="0"/>
            </a:p>
          </p:txBody>
        </p:sp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>
              <a:off x="1524000" y="1752600"/>
              <a:ext cx="1295400" cy="1295400"/>
            </a:xfrm>
            <a:prstGeom prst="rightArrow">
              <a:avLst>
                <a:gd name="adj1" fmla="val 75324"/>
                <a:gd name="adj2" fmla="val 25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Xform</a:t>
              </a:r>
              <a:endParaRPr lang="en-US" sz="900" dirty="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819400" y="1752600"/>
              <a:ext cx="1143000" cy="1295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World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3962400" y="1752600"/>
              <a:ext cx="1447800" cy="1295400"/>
            </a:xfrm>
            <a:prstGeom prst="rightArrow">
              <a:avLst>
                <a:gd name="adj1" fmla="val 75324"/>
                <a:gd name="adj2" fmla="val 27941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Xform</a:t>
              </a: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819400" y="3352800"/>
              <a:ext cx="1676400" cy="1295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Still</a:t>
              </a:r>
              <a:br>
                <a:rPr lang="en-US" sz="900"/>
              </a:b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4495800" y="3352800"/>
              <a:ext cx="1371600" cy="1295400"/>
            </a:xfrm>
            <a:prstGeom prst="rightArrow">
              <a:avLst>
                <a:gd name="adj1" fmla="val 75324"/>
                <a:gd name="adj2" fmla="val 2647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Clipping</a:t>
              </a:r>
            </a:p>
          </p:txBody>
        </p:sp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2057400" y="4953000"/>
              <a:ext cx="1676400" cy="1295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Window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6" name="AutoShape 22"/>
            <p:cNvSpPr>
              <a:spLocks noChangeArrowheads="1"/>
            </p:cNvSpPr>
            <p:nvPr/>
          </p:nvSpPr>
          <p:spPr bwMode="auto">
            <a:xfrm>
              <a:off x="3733800" y="4953000"/>
              <a:ext cx="1447800" cy="1295400"/>
            </a:xfrm>
            <a:prstGeom prst="rightArrow">
              <a:avLst>
                <a:gd name="adj1" fmla="val 84065"/>
                <a:gd name="adj2" fmla="val 28919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Window</a:t>
              </a:r>
            </a:p>
            <a:p>
              <a:pPr algn="ctr">
                <a:defRPr/>
              </a:pPr>
              <a:r>
                <a:rPr lang="en-US" sz="900" dirty="0"/>
                <a:t>to</a:t>
              </a:r>
            </a:p>
            <a:p>
              <a:pPr algn="ctr">
                <a:defRPr/>
              </a:pPr>
              <a:r>
                <a:rPr lang="en-US" sz="900" dirty="0"/>
                <a:t>Viewport</a:t>
              </a: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5181600" y="4953000"/>
              <a:ext cx="1676400" cy="1295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Viewport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8" name="Rectangle 9"/>
            <p:cNvSpPr>
              <a:spLocks noChangeArrowheads="1"/>
            </p:cNvSpPr>
            <p:nvPr/>
          </p:nvSpPr>
          <p:spPr bwMode="auto">
            <a:xfrm>
              <a:off x="5867400" y="3352800"/>
              <a:ext cx="1371600" cy="1295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5410200" y="1752600"/>
              <a:ext cx="1143000" cy="1295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grpSp>
          <p:nvGrpSpPr>
            <p:cNvPr id="20" name="Group 17"/>
            <p:cNvGrpSpPr>
              <a:grpSpLocks/>
            </p:cNvGrpSpPr>
            <p:nvPr/>
          </p:nvGrpSpPr>
          <p:grpSpPr bwMode="auto">
            <a:xfrm>
              <a:off x="6553200" y="1905000"/>
              <a:ext cx="2209800" cy="2667000"/>
              <a:chOff x="6324600" y="1905000"/>
              <a:chExt cx="2438400" cy="2667000"/>
            </a:xfrm>
          </p:grpSpPr>
          <p:sp>
            <p:nvSpPr>
              <p:cNvPr id="21" name="UTurnArrow"/>
              <p:cNvSpPr>
                <a:spLocks noEditPoints="1" noChangeArrowheads="1"/>
              </p:cNvSpPr>
              <p:nvPr/>
            </p:nvSpPr>
            <p:spPr bwMode="auto">
              <a:xfrm rot="5400000">
                <a:off x="6210300" y="2019300"/>
                <a:ext cx="2667000" cy="2438400"/>
              </a:xfrm>
              <a:custGeom>
                <a:avLst/>
                <a:gdLst>
                  <a:gd name="G0" fmla="+- 0 0 0"/>
                  <a:gd name="G1" fmla="+- 7765 0 0"/>
                  <a:gd name="G2" fmla="*/ 7765 1 2"/>
                  <a:gd name="G3" fmla="*/ 11416 1 2"/>
                  <a:gd name="G4" fmla="+- 10800 G3 G2"/>
                  <a:gd name="G5" fmla="+- 10800 G3 0"/>
                  <a:gd name="G6" fmla="+- G5 G2 0"/>
                  <a:gd name="G7" fmla="*/ G6 1 2"/>
                  <a:gd name="G8" fmla="+- 11416 0 0"/>
                  <a:gd name="G9" fmla="+- 21600 0 7765"/>
                  <a:gd name="G10" fmla="+- 21600 0 11416"/>
                  <a:gd name="G11" fmla="min G10 8691"/>
                  <a:gd name="G12" fmla="+- 8845 0 0"/>
                  <a:gd name="G13" fmla="+- 14883 0 5975"/>
                  <a:gd name="G14" fmla="+- 14883 0 0"/>
                  <a:gd name="G15" fmla="*/ 7765 5842 6110"/>
                  <a:gd name="G16" fmla="+- 8845 1350 0"/>
                  <a:gd name="G17" fmla="+- 8310 0 G15"/>
                  <a:gd name="G18" fmla="*/ G17 G7 8310"/>
                  <a:gd name="G19" fmla="+- 7765 G18 0"/>
                  <a:gd name="G20" fmla="+- G4 0 G18"/>
                  <a:gd name="T0" fmla="*/ 10196 w 21600"/>
                  <a:gd name="T1" fmla="*/ 0 h 21600"/>
                  <a:gd name="T2" fmla="*/ 3883 w 21600"/>
                  <a:gd name="T3" fmla="*/ 21600 h 21600"/>
                  <a:gd name="T4" fmla="*/ 11416 w 21600"/>
                  <a:gd name="T5" fmla="*/ 8845 h 21600"/>
                  <a:gd name="T6" fmla="*/ 16508 w 21600"/>
                  <a:gd name="T7" fmla="*/ 14883 h 21600"/>
                  <a:gd name="T8" fmla="*/ 21600 w 21600"/>
                  <a:gd name="T9" fmla="*/ 8845 h 21600"/>
                  <a:gd name="T10" fmla="*/ 17694720 60000 65536"/>
                  <a:gd name="T11" fmla="*/ 5898240 60000 65536"/>
                  <a:gd name="T12" fmla="*/ 5898240 60000 65536"/>
                  <a:gd name="T13" fmla="*/ 5898240 60000 65536"/>
                  <a:gd name="T14" fmla="*/ 0 60000 65536"/>
                  <a:gd name="T15" fmla="*/ 0 w 21600"/>
                  <a:gd name="T16" fmla="*/ 8310 h 21600"/>
                  <a:gd name="T17" fmla="*/ G1 w 21600"/>
                  <a:gd name="T18" fmla="*/ 21600 h 216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00" h="21600">
                    <a:moveTo>
                      <a:pt x="16508" y="14883"/>
                    </a:moveTo>
                    <a:lnTo>
                      <a:pt x="21600" y="8845"/>
                    </a:lnTo>
                    <a:lnTo>
                      <a:pt x="20391" y="8845"/>
                    </a:lnTo>
                    <a:lnTo>
                      <a:pt x="20391" y="8310"/>
                    </a:lnTo>
                    <a:cubicBezTo>
                      <a:pt x="20391" y="3721"/>
                      <a:pt x="15827" y="0"/>
                      <a:pt x="10196" y="0"/>
                    </a:cubicBezTo>
                    <a:cubicBezTo>
                      <a:pt x="4565" y="0"/>
                      <a:pt x="0" y="3799"/>
                      <a:pt x="0" y="8485"/>
                    </a:cubicBezTo>
                    <a:lnTo>
                      <a:pt x="0" y="21600"/>
                    </a:lnTo>
                    <a:lnTo>
                      <a:pt x="7765" y="21600"/>
                    </a:lnTo>
                    <a:lnTo>
                      <a:pt x="7765" y="8310"/>
                    </a:lnTo>
                    <a:cubicBezTo>
                      <a:pt x="7765" y="7821"/>
                      <a:pt x="8252" y="7424"/>
                      <a:pt x="8852" y="7424"/>
                    </a:cubicBezTo>
                    <a:lnTo>
                      <a:pt x="11538" y="7424"/>
                    </a:lnTo>
                    <a:cubicBezTo>
                      <a:pt x="12138" y="7424"/>
                      <a:pt x="12625" y="7821"/>
                      <a:pt x="12625" y="8310"/>
                    </a:cubicBezTo>
                    <a:lnTo>
                      <a:pt x="12625" y="8845"/>
                    </a:lnTo>
                    <a:lnTo>
                      <a:pt x="11416" y="88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rot="10800000" vert="eaVert" anchor="ctr"/>
              <a:lstStyle/>
              <a:p>
                <a:pPr>
                  <a:defRPr/>
                </a:pPr>
                <a:endParaRPr lang="en-US" sz="900"/>
              </a:p>
            </p:txBody>
          </p:sp>
          <p:sp>
            <p:nvSpPr>
              <p:cNvPr id="22" name="Text Box 16"/>
              <p:cNvSpPr txBox="1">
                <a:spLocks noChangeArrowheads="1"/>
              </p:cNvSpPr>
              <p:nvPr/>
            </p:nvSpPr>
            <p:spPr bwMode="auto">
              <a:xfrm>
                <a:off x="6448421" y="2096868"/>
                <a:ext cx="1466964" cy="7052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>
                    <a:latin typeface="Times New Roman" pitchFamily="18" charset="0"/>
                  </a:rPr>
                  <a:t>Perspective</a:t>
                </a:r>
                <a:br>
                  <a:rPr lang="en-US" sz="900">
                    <a:latin typeface="Times New Roman" pitchFamily="18" charset="0"/>
                  </a:rPr>
                </a:br>
                <a:r>
                  <a:rPr lang="en-US" sz="900">
                    <a:latin typeface="Times New Roman" pitchFamily="18" charset="0"/>
                  </a:rPr>
                  <a:t>Distortion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4576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56AB-3312-4BB6-AE5F-9B6ED7E84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Projection Matrices?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CC4F6-19D2-4BF7-BF55-307A5A085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114" y="3559175"/>
            <a:ext cx="11769754" cy="4351338"/>
          </a:xfrm>
        </p:spPr>
        <p:txBody>
          <a:bodyPr/>
          <a:lstStyle/>
          <a:p>
            <a:r>
              <a:rPr lang="en-US" dirty="0"/>
              <a:t>After the view transformation the situation is:</a:t>
            </a:r>
          </a:p>
          <a:p>
            <a:pPr lvl="1"/>
            <a:r>
              <a:rPr lang="en-US" dirty="0"/>
              <a:t>The eye is at (0,0,0)</a:t>
            </a:r>
          </a:p>
          <a:p>
            <a:pPr lvl="1"/>
            <a:r>
              <a:rPr lang="en-US" dirty="0"/>
              <a:t>The eye is looking down the –Z axis (in WebGL)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define a view volume in view coordinates</a:t>
            </a:r>
          </a:p>
          <a:p>
            <a:pPr lvl="1"/>
            <a:r>
              <a:rPr lang="en-US" dirty="0"/>
              <a:t>This determines what will be visible when we render</a:t>
            </a:r>
          </a:p>
          <a:p>
            <a:r>
              <a:rPr lang="en-US" dirty="0"/>
              <a:t>A projection matrix maps our view volume into the canonical view volume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01A14-8F75-4FAD-AF5D-B7130603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49" y="1331667"/>
            <a:ext cx="6743701" cy="20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4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eeform 115"/>
          <p:cNvSpPr/>
          <p:nvPr/>
        </p:nvSpPr>
        <p:spPr bwMode="auto">
          <a:xfrm>
            <a:off x="8156575" y="987426"/>
            <a:ext cx="1828800" cy="1535113"/>
          </a:xfrm>
          <a:custGeom>
            <a:avLst/>
            <a:gdLst>
              <a:gd name="connsiteX0" fmla="*/ 10510 w 1828800"/>
              <a:gd name="connsiteY0" fmla="*/ 0 h 1534511"/>
              <a:gd name="connsiteX1" fmla="*/ 0 w 1828800"/>
              <a:gd name="connsiteY1" fmla="*/ 1082566 h 1534511"/>
              <a:gd name="connsiteX2" fmla="*/ 441434 w 1828800"/>
              <a:gd name="connsiteY2" fmla="*/ 1513490 h 1534511"/>
              <a:gd name="connsiteX3" fmla="*/ 1818289 w 1828800"/>
              <a:gd name="connsiteY3" fmla="*/ 1534511 h 1534511"/>
              <a:gd name="connsiteX4" fmla="*/ 1828800 w 1828800"/>
              <a:gd name="connsiteY4" fmla="*/ 441435 h 1534511"/>
              <a:gd name="connsiteX5" fmla="*/ 1366344 w 1828800"/>
              <a:gd name="connsiteY5" fmla="*/ 10511 h 1534511"/>
              <a:gd name="connsiteX6" fmla="*/ 10510 w 1828800"/>
              <a:gd name="connsiteY6" fmla="*/ 0 h 15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1534511">
                <a:moveTo>
                  <a:pt x="10510" y="0"/>
                </a:moveTo>
                <a:lnTo>
                  <a:pt x="0" y="1082566"/>
                </a:lnTo>
                <a:lnTo>
                  <a:pt x="441434" y="1513490"/>
                </a:lnTo>
                <a:lnTo>
                  <a:pt x="1818289" y="1534511"/>
                </a:lnTo>
                <a:lnTo>
                  <a:pt x="1828800" y="441435"/>
                </a:lnTo>
                <a:lnTo>
                  <a:pt x="1366344" y="10511"/>
                </a:lnTo>
                <a:lnTo>
                  <a:pt x="1051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205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4953000" cy="990600"/>
          </a:xfrm>
        </p:spPr>
        <p:txBody>
          <a:bodyPr>
            <a:noAutofit/>
          </a:bodyPr>
          <a:lstStyle/>
          <a:p>
            <a:r>
              <a:rPr lang="en-US" sz="2400" dirty="0"/>
              <a:t>Orthographic Projection</a:t>
            </a:r>
          </a:p>
        </p:txBody>
      </p:sp>
      <p:sp>
        <p:nvSpPr>
          <p:cNvPr id="2053" name="Content Placeholder 51"/>
          <p:cNvSpPr>
            <a:spLocks noGrp="1"/>
          </p:cNvSpPr>
          <p:nvPr>
            <p:ph idx="1"/>
          </p:nvPr>
        </p:nvSpPr>
        <p:spPr>
          <a:xfrm>
            <a:off x="182440" y="1328739"/>
            <a:ext cx="7528175" cy="5257800"/>
          </a:xfrm>
        </p:spPr>
        <p:txBody>
          <a:bodyPr/>
          <a:lstStyle/>
          <a:p>
            <a:r>
              <a:rPr lang="en-US" sz="1800" dirty="0"/>
              <a:t>Foreshortens</a:t>
            </a:r>
          </a:p>
          <a:p>
            <a:r>
              <a:rPr lang="en-US" sz="1800" dirty="0"/>
              <a:t>No change in size by depth</a:t>
            </a:r>
          </a:p>
          <a:p>
            <a:r>
              <a:rPr lang="en-US" sz="1800" dirty="0"/>
              <a:t>Classic Orthographic Projection matrix simply zeros the z- coordinate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mat4.ortho(</a:t>
            </a:r>
            <a:r>
              <a:rPr lang="en-US" sz="18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out,left,right,bottom,top,near,far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054" name="Straight Arrow Connector 4"/>
          <p:cNvCxnSpPr>
            <a:cxnSpLocks noChangeShapeType="1"/>
          </p:cNvCxnSpPr>
          <p:nvPr/>
        </p:nvCxnSpPr>
        <p:spPr bwMode="auto">
          <a:xfrm rot="10800000">
            <a:off x="7086600" y="1828800"/>
            <a:ext cx="914400" cy="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2055" name="Straight Arrow Connector 5"/>
          <p:cNvCxnSpPr>
            <a:cxnSpLocks noChangeShapeType="1"/>
          </p:cNvCxnSpPr>
          <p:nvPr/>
        </p:nvCxnSpPr>
        <p:spPr bwMode="auto">
          <a:xfrm rot="5400000" flipH="1" flipV="1">
            <a:off x="7429500" y="1257300"/>
            <a:ext cx="1143000" cy="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2056" name="Straight Arrow Connector 6"/>
          <p:cNvCxnSpPr>
            <a:cxnSpLocks noChangeShapeType="1"/>
          </p:cNvCxnSpPr>
          <p:nvPr/>
        </p:nvCxnSpPr>
        <p:spPr bwMode="auto">
          <a:xfrm rot="16200000" flipH="1">
            <a:off x="7543800" y="1828800"/>
            <a:ext cx="457200" cy="45720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</p:spPr>
      </p:cxnSp>
      <p:sp>
        <p:nvSpPr>
          <p:cNvPr id="2057" name="Rectangle 3"/>
          <p:cNvSpPr>
            <a:spLocks noChangeArrowheads="1"/>
          </p:cNvSpPr>
          <p:nvPr/>
        </p:nvSpPr>
        <p:spPr bwMode="auto">
          <a:xfrm>
            <a:off x="8153400" y="990600"/>
            <a:ext cx="1371600" cy="1066800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610600" y="1447800"/>
            <a:ext cx="1371600" cy="1066800"/>
          </a:xfrm>
          <a:prstGeom prst="rect">
            <a:avLst/>
          </a:prstGeom>
          <a:noFill/>
          <a:ln w="762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059" name="Rectangle 10"/>
          <p:cNvSpPr>
            <a:spLocks noChangeArrowheads="1"/>
          </p:cNvSpPr>
          <p:nvPr/>
        </p:nvSpPr>
        <p:spPr bwMode="auto">
          <a:xfrm>
            <a:off x="8610600" y="1447800"/>
            <a:ext cx="1371600" cy="1066800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2060" name="Straight Connector 11"/>
          <p:cNvCxnSpPr>
            <a:cxnSpLocks noChangeShapeType="1"/>
          </p:cNvCxnSpPr>
          <p:nvPr/>
        </p:nvCxnSpPr>
        <p:spPr bwMode="auto">
          <a:xfrm rot="16200000" flipH="1">
            <a:off x="8153400" y="990600"/>
            <a:ext cx="457200" cy="4572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1" name="Straight Connector 12"/>
          <p:cNvCxnSpPr>
            <a:cxnSpLocks noChangeShapeType="1"/>
          </p:cNvCxnSpPr>
          <p:nvPr/>
        </p:nvCxnSpPr>
        <p:spPr bwMode="auto">
          <a:xfrm rot="16200000" flipH="1">
            <a:off x="9525000" y="990600"/>
            <a:ext cx="457200" cy="4572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2" name="Straight Connector 13"/>
          <p:cNvCxnSpPr>
            <a:cxnSpLocks noChangeShapeType="1"/>
          </p:cNvCxnSpPr>
          <p:nvPr/>
        </p:nvCxnSpPr>
        <p:spPr bwMode="auto">
          <a:xfrm rot="16200000" flipH="1">
            <a:off x="9525000" y="2057400"/>
            <a:ext cx="457200" cy="4572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3" name="Straight Connector 14"/>
          <p:cNvCxnSpPr>
            <a:cxnSpLocks noChangeShapeType="1"/>
          </p:cNvCxnSpPr>
          <p:nvPr/>
        </p:nvCxnSpPr>
        <p:spPr bwMode="auto">
          <a:xfrm rot="16200000" flipH="1">
            <a:off x="8153400" y="2057400"/>
            <a:ext cx="457200" cy="4572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2064" name="Picture 40" descr="ortho cube.em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88326" y="4090988"/>
            <a:ext cx="1946275" cy="208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Down Arrow 45"/>
          <p:cNvSpPr/>
          <p:nvPr/>
        </p:nvSpPr>
        <p:spPr bwMode="auto">
          <a:xfrm>
            <a:off x="7924800" y="3124200"/>
            <a:ext cx="2286000" cy="533400"/>
          </a:xfrm>
          <a:prstGeom prst="downArrow">
            <a:avLst>
              <a:gd name="adj1" fmla="val 77586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2400" dirty="0">
                <a:latin typeface="Times New Roman" pitchFamily="18" charset="0"/>
              </a:rPr>
              <a:t>Ortho</a:t>
            </a:r>
          </a:p>
        </p:txBody>
      </p:sp>
      <p:sp>
        <p:nvSpPr>
          <p:cNvPr id="2066" name="TextBox 46"/>
          <p:cNvSpPr txBox="1">
            <a:spLocks noChangeArrowheads="1"/>
          </p:cNvSpPr>
          <p:nvPr/>
        </p:nvSpPr>
        <p:spPr bwMode="auto">
          <a:xfrm>
            <a:off x="8001000" y="2743200"/>
            <a:ext cx="2139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Viewing Coordinates</a:t>
            </a:r>
          </a:p>
        </p:txBody>
      </p:sp>
      <p:sp>
        <p:nvSpPr>
          <p:cNvPr id="2067" name="TextBox 47"/>
          <p:cNvSpPr txBox="1">
            <a:spLocks noChangeArrowheads="1"/>
          </p:cNvSpPr>
          <p:nvPr/>
        </p:nvSpPr>
        <p:spPr bwMode="auto">
          <a:xfrm>
            <a:off x="8226426" y="3657600"/>
            <a:ext cx="17557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Clip Coordinates</a:t>
            </a:r>
          </a:p>
        </p:txBody>
      </p:sp>
      <p:graphicFrame>
        <p:nvGraphicFramePr>
          <p:cNvPr id="2050" name="Object 5"/>
          <p:cNvGraphicFramePr>
            <a:graphicFrameLocks noChangeAspect="1"/>
          </p:cNvGraphicFramePr>
          <p:nvPr>
            <p:extLst/>
          </p:nvPr>
        </p:nvGraphicFramePr>
        <p:xfrm>
          <a:off x="1176336" y="2665413"/>
          <a:ext cx="4832350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5" imgW="4838400" imgH="1473120" progId="Equation.3">
                  <p:embed/>
                </p:oleObj>
              </mc:Choice>
              <mc:Fallback>
                <p:oleObj name="Equation" r:id="rId5" imgW="4838400" imgH="1473120" progId="Equation.3">
                  <p:embed/>
                  <p:pic>
                    <p:nvPicPr>
                      <p:cNvPr id="205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6" y="2665413"/>
                        <a:ext cx="4832350" cy="147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71" name="Straight Arrow Connector 62"/>
          <p:cNvCxnSpPr>
            <a:cxnSpLocks noChangeShapeType="1"/>
          </p:cNvCxnSpPr>
          <p:nvPr/>
        </p:nvCxnSpPr>
        <p:spPr bwMode="auto">
          <a:xfrm rot="5400000" flipH="1" flipV="1">
            <a:off x="6972300" y="1181100"/>
            <a:ext cx="1143000" cy="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2072" name="Straight Arrow Connector 63"/>
          <p:cNvCxnSpPr>
            <a:cxnSpLocks noChangeShapeType="1"/>
          </p:cNvCxnSpPr>
          <p:nvPr/>
        </p:nvCxnSpPr>
        <p:spPr bwMode="auto">
          <a:xfrm rot="16200000" flipH="1">
            <a:off x="7543800" y="1752600"/>
            <a:ext cx="457200" cy="45720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2073" name="Straight Arrow Connector 64"/>
          <p:cNvCxnSpPr>
            <a:cxnSpLocks noChangeShapeType="1"/>
          </p:cNvCxnSpPr>
          <p:nvPr/>
        </p:nvCxnSpPr>
        <p:spPr bwMode="auto">
          <a:xfrm rot="5400000" flipH="1" flipV="1">
            <a:off x="7351713" y="1562101"/>
            <a:ext cx="382588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74" name="Straight Arrow Connector 65"/>
          <p:cNvCxnSpPr>
            <a:cxnSpLocks noChangeShapeType="1"/>
          </p:cNvCxnSpPr>
          <p:nvPr/>
        </p:nvCxnSpPr>
        <p:spPr bwMode="auto">
          <a:xfrm rot="10800000">
            <a:off x="7239000" y="1751014"/>
            <a:ext cx="11430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75" name="TextBox 67"/>
          <p:cNvSpPr txBox="1">
            <a:spLocks noChangeArrowheads="1"/>
          </p:cNvSpPr>
          <p:nvPr/>
        </p:nvSpPr>
        <p:spPr bwMode="auto">
          <a:xfrm>
            <a:off x="7713664" y="1839914"/>
            <a:ext cx="287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x</a:t>
            </a:r>
          </a:p>
        </p:txBody>
      </p:sp>
      <p:sp>
        <p:nvSpPr>
          <p:cNvPr id="2076" name="TextBox 68"/>
          <p:cNvSpPr txBox="1">
            <a:spLocks noChangeArrowheads="1"/>
          </p:cNvSpPr>
          <p:nvPr/>
        </p:nvSpPr>
        <p:spPr bwMode="auto">
          <a:xfrm>
            <a:off x="7408864" y="1001714"/>
            <a:ext cx="287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sp>
        <p:nvSpPr>
          <p:cNvPr id="2077" name="TextBox 69"/>
          <p:cNvSpPr txBox="1">
            <a:spLocks noChangeArrowheads="1"/>
          </p:cNvSpPr>
          <p:nvPr/>
        </p:nvSpPr>
        <p:spPr bwMode="auto">
          <a:xfrm>
            <a:off x="6964364" y="1524000"/>
            <a:ext cx="2746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z</a:t>
            </a:r>
          </a:p>
        </p:txBody>
      </p:sp>
      <p:cxnSp>
        <p:nvCxnSpPr>
          <p:cNvPr id="2078" name="Straight Arrow Connector 70"/>
          <p:cNvCxnSpPr>
            <a:cxnSpLocks noChangeShapeType="1"/>
          </p:cNvCxnSpPr>
          <p:nvPr/>
        </p:nvCxnSpPr>
        <p:spPr bwMode="auto">
          <a:xfrm rot="16200000" flipH="1">
            <a:off x="7543800" y="1752600"/>
            <a:ext cx="228600" cy="228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79" name="Straight Connector 74"/>
          <p:cNvCxnSpPr>
            <a:cxnSpLocks noChangeShapeType="1"/>
          </p:cNvCxnSpPr>
          <p:nvPr/>
        </p:nvCxnSpPr>
        <p:spPr bwMode="auto">
          <a:xfrm>
            <a:off x="8382000" y="1752600"/>
            <a:ext cx="1371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</p:spPr>
      </p:cxnSp>
      <p:pic>
        <p:nvPicPr>
          <p:cNvPr id="2080" name="Picture 75" descr="ortho cube.em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39200" y="1524000"/>
            <a:ext cx="4270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84" name="TextBox 82"/>
          <p:cNvSpPr txBox="1">
            <a:spLocks noChangeArrowheads="1"/>
          </p:cNvSpPr>
          <p:nvPr/>
        </p:nvSpPr>
        <p:spPr bwMode="auto">
          <a:xfrm>
            <a:off x="8763001" y="344488"/>
            <a:ext cx="898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View</a:t>
            </a:r>
            <a:br>
              <a:rPr lang="en-US">
                <a:latin typeface="Times New Roman" pitchFamily="18" charset="0"/>
              </a:rPr>
            </a:br>
            <a:r>
              <a:rPr lang="en-US">
                <a:latin typeface="Times New Roman" pitchFamily="18" charset="0"/>
              </a:rPr>
              <a:t>Volume</a:t>
            </a:r>
          </a:p>
        </p:txBody>
      </p:sp>
      <p:grpSp>
        <p:nvGrpSpPr>
          <p:cNvPr id="2085" name="Group 75"/>
          <p:cNvGrpSpPr>
            <a:grpSpLocks/>
          </p:cNvGrpSpPr>
          <p:nvPr/>
        </p:nvGrpSpPr>
        <p:grpSpPr bwMode="auto">
          <a:xfrm flipH="1">
            <a:off x="7394576" y="1676400"/>
            <a:ext cx="347663" cy="173038"/>
            <a:chOff x="2976" y="2897"/>
            <a:chExt cx="702" cy="359"/>
          </a:xfrm>
        </p:grpSpPr>
        <p:sp>
          <p:nvSpPr>
            <p:cNvPr id="2090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1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2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3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4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5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6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7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8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9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0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1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2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3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4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5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6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7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8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9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10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11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cxnSp>
        <p:nvCxnSpPr>
          <p:cNvPr id="2086" name="Straight Arrow Connector 111"/>
          <p:cNvCxnSpPr>
            <a:cxnSpLocks noChangeShapeType="1"/>
          </p:cNvCxnSpPr>
          <p:nvPr/>
        </p:nvCxnSpPr>
        <p:spPr bwMode="auto">
          <a:xfrm>
            <a:off x="9829800" y="1752600"/>
            <a:ext cx="457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87" name="TextBox 112"/>
          <p:cNvSpPr txBox="1">
            <a:spLocks noChangeArrowheads="1"/>
          </p:cNvSpPr>
          <p:nvPr/>
        </p:nvSpPr>
        <p:spPr bwMode="auto">
          <a:xfrm>
            <a:off x="10240964" y="1458914"/>
            <a:ext cx="3508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sp>
        <p:nvSpPr>
          <p:cNvPr id="2088" name="TextBox 113"/>
          <p:cNvSpPr txBox="1">
            <a:spLocks noChangeArrowheads="1"/>
          </p:cNvSpPr>
          <p:nvPr/>
        </p:nvSpPr>
        <p:spPr bwMode="auto">
          <a:xfrm>
            <a:off x="7685088" y="682626"/>
            <a:ext cx="12303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Times New Roman" pitchFamily="18" charset="0"/>
              </a:rPr>
              <a:t>(left,top,-near)</a:t>
            </a:r>
          </a:p>
        </p:txBody>
      </p:sp>
      <p:sp>
        <p:nvSpPr>
          <p:cNvPr id="2089" name="TextBox 114"/>
          <p:cNvSpPr txBox="1">
            <a:spLocks noChangeArrowheads="1"/>
          </p:cNvSpPr>
          <p:nvPr/>
        </p:nvSpPr>
        <p:spPr bwMode="auto">
          <a:xfrm>
            <a:off x="9144001" y="2511426"/>
            <a:ext cx="14970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Times New Roman" pitchFamily="18" charset="0"/>
              </a:rPr>
              <a:t>(right,bottom,-far)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46116" y="4769509"/>
                <a:ext cx="2807698" cy="1937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𝑟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𝑙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𝑟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𝑟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𝑙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−2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116" y="4769509"/>
                <a:ext cx="2807698" cy="1937710"/>
              </a:xfrm>
              <a:prstGeom prst="rect">
                <a:avLst/>
              </a:prstGeom>
              <a:blipFill>
                <a:blip r:embed="rId7"/>
                <a:stretch>
                  <a:fillRect r="-1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8F78E5-4A25-4B86-AF6C-E2C7EC27B130}"/>
              </a:ext>
            </a:extLst>
          </p:cNvPr>
          <p:cNvSpPr txBox="1"/>
          <p:nvPr/>
        </p:nvSpPr>
        <p:spPr>
          <a:xfrm>
            <a:off x="4964605" y="5022761"/>
            <a:ext cx="2517630" cy="9233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Does the ortho matrix perform a projection?</a:t>
            </a:r>
          </a:p>
        </p:txBody>
      </p:sp>
    </p:spTree>
    <p:extLst>
      <p:ext uri="{BB962C8B-B14F-4D97-AF65-F5344CB8AC3E}">
        <p14:creationId xmlns:p14="http://schemas.microsoft.com/office/powerpoint/2010/main" val="2445828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00" dirty="0" err="1">
                <a:latin typeface="Arial" charset="0"/>
                <a:ea typeface="ＭＳ Ｐゴシック" charset="0"/>
                <a:cs typeface="ＭＳ Ｐゴシック" charset="0"/>
              </a:rPr>
              <a:t>GLMatrix</a:t>
            </a:r>
            <a:r>
              <a:rPr lang="en-US" sz="41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4100" dirty="0" err="1">
                <a:latin typeface="Arial" charset="0"/>
                <a:ea typeface="ＭＳ Ｐゴシック" charset="0"/>
                <a:cs typeface="ＭＳ Ｐゴシック" charset="0"/>
              </a:rPr>
              <a:t>ortho</a:t>
            </a:r>
            <a:r>
              <a:rPr lang="en-US" sz="4100" dirty="0">
                <a:latin typeface="Arial" charset="0"/>
                <a:ea typeface="ＭＳ Ｐゴシック" charset="0"/>
                <a:cs typeface="ＭＳ Ｐゴシック" charset="0"/>
              </a:rPr>
              <a:t> matrix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945997" y="1493737"/>
            <a:ext cx="8348733" cy="1534646"/>
          </a:xfrm>
        </p:spPr>
        <p:txBody>
          <a:bodyPr/>
          <a:lstStyle/>
          <a:p>
            <a:pPr>
              <a:buFontTx/>
              <a:buNone/>
            </a:pPr>
            <a:r>
              <a:rPr lang="en-US" sz="2700" b="1" dirty="0" err="1">
                <a:latin typeface="Courier New" charset="0"/>
                <a:ea typeface="ＭＳ Ｐゴシック" charset="0"/>
                <a:cs typeface="ＭＳ Ｐゴシック" charset="0"/>
              </a:rPr>
              <a:t>ortho</a:t>
            </a:r>
            <a:r>
              <a:rPr lang="en-US" sz="2700" b="1" dirty="0">
                <a:latin typeface="Courier New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700" b="1" dirty="0" err="1">
                <a:latin typeface="Courier New" charset="0"/>
                <a:ea typeface="ＭＳ Ｐゴシック" charset="0"/>
                <a:cs typeface="ＭＳ Ｐゴシック" charset="0"/>
              </a:rPr>
              <a:t>left,right,bottom,top,near,far</a:t>
            </a:r>
            <a:r>
              <a:rPr lang="en-US" sz="2700" b="1" dirty="0">
                <a:latin typeface="Courier New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93184" y="2194675"/>
            <a:ext cx="4449650" cy="3871274"/>
          </a:xfrm>
        </p:spPr>
        <p:txBody>
          <a:bodyPr/>
          <a:lstStyle/>
          <a:p>
            <a:r>
              <a:rPr lang="en-US" sz="2000" b="1" dirty="0"/>
              <a:t>near</a:t>
            </a:r>
            <a:r>
              <a:rPr lang="en-US" dirty="0"/>
              <a:t> and </a:t>
            </a:r>
            <a:r>
              <a:rPr lang="en-US" sz="2000" b="1" dirty="0"/>
              <a:t>far</a:t>
            </a:r>
            <a:r>
              <a:rPr lang="en-US" dirty="0"/>
              <a:t>  </a:t>
            </a:r>
            <a:r>
              <a:rPr lang="en-US" b="1" dirty="0"/>
              <a:t>are distances down the –z axis from origin</a:t>
            </a:r>
          </a:p>
          <a:p>
            <a:r>
              <a:rPr lang="en-US" dirty="0" err="1"/>
              <a:t>l,r,b,t</a:t>
            </a:r>
            <a:r>
              <a:rPr lang="en-US" dirty="0"/>
              <a:t> are coordinates of the bounding planes</a:t>
            </a:r>
          </a:p>
          <a:p>
            <a:r>
              <a:rPr lang="en-US" dirty="0"/>
              <a:t>what does the matrix do?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257" y="2067060"/>
            <a:ext cx="6963255" cy="441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00">
                <a:latin typeface="Arial" charset="0"/>
                <a:ea typeface="ＭＳ Ｐゴシック" charset="0"/>
                <a:cs typeface="ＭＳ Ｐゴシック" charset="0"/>
              </a:rPr>
              <a:t>GLMatrix </a:t>
            </a:r>
            <a:r>
              <a:rPr lang="en-US" sz="4100" dirty="0" err="1">
                <a:latin typeface="Arial" charset="0"/>
                <a:ea typeface="ＭＳ Ｐゴシック" charset="0"/>
                <a:cs typeface="ＭＳ Ｐゴシック" charset="0"/>
              </a:rPr>
              <a:t>ortho</a:t>
            </a:r>
            <a:r>
              <a:rPr lang="en-US" sz="4100" dirty="0">
                <a:latin typeface="Arial" charset="0"/>
                <a:ea typeface="ＭＳ Ｐゴシック" charset="0"/>
                <a:cs typeface="ＭＳ Ｐゴシック" charset="0"/>
              </a:rPr>
              <a:t> matrix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894482" y="1557171"/>
            <a:ext cx="8348733" cy="1534646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700" b="1" dirty="0" err="1">
                <a:latin typeface="Courier New" charset="0"/>
                <a:ea typeface="ＭＳ Ｐゴシック" charset="0"/>
                <a:cs typeface="ＭＳ Ｐゴシック" charset="0"/>
              </a:rPr>
              <a:t>ortho</a:t>
            </a:r>
            <a:r>
              <a:rPr lang="en-US" sz="2700" b="1" dirty="0">
                <a:latin typeface="Courier New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700" b="1" dirty="0" err="1">
                <a:latin typeface="Courier New" charset="0"/>
                <a:ea typeface="ＭＳ Ｐゴシック" charset="0"/>
                <a:cs typeface="ＭＳ Ｐゴシック" charset="0"/>
              </a:rPr>
              <a:t>left,right,bottom,top,near,far</a:t>
            </a:r>
            <a:r>
              <a:rPr lang="en-US" sz="2700" b="1" dirty="0">
                <a:latin typeface="Courier New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373487" y="2163652"/>
            <a:ext cx="6020874" cy="4836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Imagine the eye is at (0,0,0)</a:t>
            </a:r>
            <a:br>
              <a:rPr lang="en-US" dirty="0"/>
            </a:br>
            <a:r>
              <a:rPr lang="en-US" dirty="0"/>
              <a:t>We look down the –z axis</a:t>
            </a:r>
          </a:p>
          <a:p>
            <a:pPr marL="0" indent="0">
              <a:buNone/>
            </a:pPr>
            <a:r>
              <a:rPr lang="en-US" dirty="0"/>
              <a:t>The view volume is:</a:t>
            </a:r>
            <a:br>
              <a:rPr lang="en-US" dirty="0"/>
            </a:br>
            <a:r>
              <a:rPr lang="en-US" dirty="0"/>
              <a:t> [left, right]      =[-1, 1]</a:t>
            </a:r>
            <a:br>
              <a:rPr lang="en-US" dirty="0"/>
            </a:br>
            <a:r>
              <a:rPr lang="en-US" dirty="0"/>
              <a:t> [bottom, top]=[-1, 1]</a:t>
            </a:r>
          </a:p>
          <a:p>
            <a:pPr marL="0" indent="0">
              <a:buNone/>
            </a:pPr>
            <a:r>
              <a:rPr lang="en-US" dirty="0"/>
              <a:t>near =0</a:t>
            </a:r>
          </a:p>
          <a:p>
            <a:pPr marL="0" indent="0">
              <a:buNone/>
            </a:pPr>
            <a:r>
              <a:rPr lang="en-US" dirty="0"/>
              <a:t>far     =2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What does the matrix look like?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252" y="2556456"/>
            <a:ext cx="5999684" cy="380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63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00">
                <a:latin typeface="Arial" charset="0"/>
                <a:ea typeface="ＭＳ Ｐゴシック" charset="0"/>
                <a:cs typeface="ＭＳ Ｐゴシック" charset="0"/>
              </a:rPr>
              <a:t>GLMatrix </a:t>
            </a:r>
            <a:r>
              <a:rPr lang="en-US" sz="4100" dirty="0" err="1">
                <a:latin typeface="Arial" charset="0"/>
                <a:ea typeface="ＭＳ Ｐゴシック" charset="0"/>
                <a:cs typeface="ＭＳ Ｐゴシック" charset="0"/>
              </a:rPr>
              <a:t>ortho</a:t>
            </a:r>
            <a:r>
              <a:rPr lang="en-US" sz="4100" dirty="0">
                <a:latin typeface="Arial" charset="0"/>
                <a:ea typeface="ＭＳ Ｐゴシック" charset="0"/>
                <a:cs typeface="ＭＳ Ｐゴシック" charset="0"/>
              </a:rPr>
              <a:t> matrix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894482" y="1557171"/>
            <a:ext cx="8348733" cy="1534646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700" b="1" dirty="0" err="1">
                <a:latin typeface="Courier New" charset="0"/>
                <a:ea typeface="ＭＳ Ｐゴシック" charset="0"/>
                <a:cs typeface="ＭＳ Ｐゴシック" charset="0"/>
              </a:rPr>
              <a:t>ortho</a:t>
            </a:r>
            <a:r>
              <a:rPr lang="en-US" sz="2700" b="1" dirty="0">
                <a:latin typeface="Courier New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700" b="1" dirty="0" err="1">
                <a:latin typeface="Courier New" charset="0"/>
                <a:ea typeface="ＭＳ Ｐゴシック" charset="0"/>
                <a:cs typeface="ＭＳ Ｐゴシック" charset="0"/>
              </a:rPr>
              <a:t>left,right,bottom,top,near,far</a:t>
            </a:r>
            <a:r>
              <a:rPr lang="en-US" sz="2700" b="1" dirty="0">
                <a:latin typeface="Courier New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373487" y="2163652"/>
            <a:ext cx="6020874" cy="4836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Imagine the eye is at (0,0,0)</a:t>
            </a:r>
            <a:br>
              <a:rPr lang="en-US" dirty="0"/>
            </a:br>
            <a:r>
              <a:rPr lang="en-US" dirty="0"/>
              <a:t>We look down the –z axis</a:t>
            </a:r>
          </a:p>
          <a:p>
            <a:pPr marL="0" indent="0">
              <a:buNone/>
            </a:pPr>
            <a:r>
              <a:rPr lang="en-US" dirty="0"/>
              <a:t>The view volume is:</a:t>
            </a:r>
            <a:br>
              <a:rPr lang="en-US" dirty="0"/>
            </a:br>
            <a:r>
              <a:rPr lang="en-US" dirty="0"/>
              <a:t> [left, right]      =[-1, 1]</a:t>
            </a:r>
            <a:br>
              <a:rPr lang="en-US" dirty="0"/>
            </a:br>
            <a:r>
              <a:rPr lang="en-US" dirty="0"/>
              <a:t> [bottom, top]=[-1, 1]</a:t>
            </a:r>
          </a:p>
          <a:p>
            <a:pPr marL="0" indent="0">
              <a:buNone/>
            </a:pPr>
            <a:r>
              <a:rPr lang="en-US" dirty="0"/>
              <a:t>near =0</a:t>
            </a:r>
          </a:p>
          <a:p>
            <a:pPr marL="0" indent="0">
              <a:buNone/>
            </a:pPr>
            <a:r>
              <a:rPr lang="en-US" dirty="0"/>
              <a:t>far     =2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E81C91-2DD6-4419-89DD-3CEA93CC8C07}"/>
                  </a:ext>
                </a:extLst>
              </p:cNvPr>
              <p:cNvSpPr txBox="1"/>
              <p:nvPr/>
            </p:nvSpPr>
            <p:spPr>
              <a:xfrm>
                <a:off x="5425225" y="3054543"/>
                <a:ext cx="4517265" cy="1587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E81C91-2DD6-4419-89DD-3CEA93CC8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225" y="3054543"/>
                <a:ext cx="4517265" cy="1587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121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9D7B-F17A-4C58-8CC1-666FA078C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35AB8-9F80-48DF-B17B-098422FF2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2438400"/>
            <a:ext cx="4456176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Perception relies on shape constancy</a:t>
            </a:r>
          </a:p>
          <a:p>
            <a:pPr lvl="1"/>
            <a:r>
              <a:rPr lang="en-US" sz="2000" dirty="0"/>
              <a:t>Real world objects do not resize</a:t>
            </a:r>
          </a:p>
          <a:p>
            <a:pPr lvl="1"/>
            <a:r>
              <a:rPr lang="en-US" sz="2000" dirty="0"/>
              <a:t>Change in size due to depth</a:t>
            </a:r>
          </a:p>
          <a:p>
            <a:r>
              <a:rPr lang="en-US" sz="2000" dirty="0"/>
              <a:t>Closer objects larger</a:t>
            </a:r>
          </a:p>
          <a:p>
            <a:r>
              <a:rPr lang="en-US" sz="2000" dirty="0"/>
              <a:t>Farther objects smaller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1600" dirty="0"/>
              <a:t>Gustave Caillebotte - Paris Street, Rainy Day  Art Institute of Chicago</a:t>
            </a:r>
            <a:endParaRPr lang="en-US" sz="1100" dirty="0"/>
          </a:p>
        </p:txBody>
      </p:sp>
      <p:pic>
        <p:nvPicPr>
          <p:cNvPr id="10242" name="Picture 2" descr="https://upload.wikimedia.org/wikipedia/commons/thumb/b/bf/Gustave_Caillebotte_-_Paris_Street%2C_Rainy_Day_-_1964.336_-_Art_Institute_of_Chicago.jpg/1280px-Gustave_Caillebotte_-_Paris_Street%2C_Rainy_Day_-_1964.336_-_Art_Institute_of_Chicago.jpg">
            <a:extLst>
              <a:ext uri="{FF2B5EF4-FFF2-40B4-BE49-F238E27FC236}">
                <a16:creationId xmlns:a16="http://schemas.microsoft.com/office/drawing/2014/main" id="{96475A34-EDC9-4766-AF9C-B9013012AA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r="4633" b="-2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908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899B9-24CB-476F-843F-BA62745B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3" y="629266"/>
            <a:ext cx="4134933" cy="1676603"/>
          </a:xfrm>
        </p:spPr>
        <p:txBody>
          <a:bodyPr>
            <a:noAutofit/>
          </a:bodyPr>
          <a:lstStyle/>
          <a:p>
            <a:r>
              <a:rPr lang="en-US" sz="3200" dirty="0"/>
              <a:t>A Change Of Scenery</a:t>
            </a:r>
            <a:br>
              <a:rPr lang="en-US" sz="3200" dirty="0"/>
            </a:br>
            <a:r>
              <a:rPr lang="en-US" sz="3200" dirty="0"/>
              <a:t>by Rob Gonsalves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1FF68-8669-4E38-824E-B91840FB7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does perspective projection influence out perception of this painting?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C2DE91-E943-4FFC-892C-3AD70413C1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8" r="-1" b="5623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92767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7232" y="2346976"/>
            <a:ext cx="8531668" cy="391935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909" y="2025542"/>
            <a:ext cx="11075831" cy="4983092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>
            <a:lvl1pPr marL="342874" indent="-342874" algn="l" defTabSz="914332" rtl="0" eaLnBrk="1" latinLnBrk="0" hangingPunct="1">
              <a:spcBef>
                <a:spcPts val="999"/>
              </a:spcBef>
              <a:buClr>
                <a:schemeClr val="accent2"/>
              </a:buClr>
              <a:buFont typeface="Wingdings 2" pitchFamily="18" charset="2"/>
              <a:buChar char="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336526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4974" indent="-349224" algn="l" defTabSz="914332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98" indent="-336526" algn="l" defTabSz="914332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724" indent="-349224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661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537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2998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461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</a:rPr>
              <a:t>In computer graphics, </a:t>
            </a:r>
            <a:br>
              <a:rPr lang="en-US" dirty="0">
                <a:latin typeface="Lato" panose="020F0502020204030203" pitchFamily="34" charset="0"/>
              </a:rPr>
            </a:br>
            <a:r>
              <a:rPr lang="en-US" dirty="0">
                <a:latin typeface="Lato" panose="020F0502020204030203" pitchFamily="34" charset="0"/>
              </a:rPr>
              <a:t>eventually we need to move from 3D space to 2D space</a:t>
            </a:r>
          </a:p>
          <a:p>
            <a:pPr marL="0" indent="0">
              <a:buNone/>
            </a:pPr>
            <a:br>
              <a:rPr lang="en-US" dirty="0">
                <a:latin typeface="Lato" panose="020F0502020204030203" pitchFamily="34" charset="0"/>
              </a:rPr>
            </a:br>
            <a:r>
              <a:rPr lang="en-US" dirty="0">
                <a:latin typeface="Lato" panose="020F0502020204030203" pitchFamily="34" charset="0"/>
              </a:rPr>
              <a:t>More accurately:</a:t>
            </a:r>
            <a:br>
              <a:rPr lang="en-US" dirty="0">
                <a:latin typeface="Lato" panose="020F0502020204030203" pitchFamily="34" charset="0"/>
              </a:rPr>
            </a:br>
            <a:r>
              <a:rPr lang="en-US" dirty="0">
                <a:latin typeface="Lato" panose="020F0502020204030203" pitchFamily="34" charset="0"/>
              </a:rPr>
              <a:t>from 4D homogeneous coordinates to 3D homogeneous coordinates</a:t>
            </a:r>
            <a:br>
              <a:rPr lang="en-US" dirty="0">
                <a:latin typeface="Lato" panose="020F0502020204030203" pitchFamily="34" charset="0"/>
              </a:rPr>
            </a:br>
            <a:endParaRPr lang="en-US" dirty="0"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</a:rPr>
              <a:t>A </a:t>
            </a:r>
            <a:r>
              <a:rPr lang="en-US" b="1" i="1" dirty="0">
                <a:latin typeface="Lato" panose="020F0502020204030203" pitchFamily="34" charset="0"/>
              </a:rPr>
              <a:t>projection</a:t>
            </a:r>
            <a:r>
              <a:rPr lang="en-US" dirty="0">
                <a:latin typeface="Lato" panose="020F0502020204030203" pitchFamily="34" charset="0"/>
              </a:rPr>
              <a:t> </a:t>
            </a:r>
            <a:br>
              <a:rPr lang="en-US" dirty="0">
                <a:latin typeface="Lato" panose="020F0502020204030203" pitchFamily="34" charset="0"/>
              </a:rPr>
            </a:br>
            <a:r>
              <a:rPr lang="en-US" dirty="0">
                <a:latin typeface="Lato" panose="020F0502020204030203" pitchFamily="34" charset="0"/>
              </a:rPr>
              <a:t>is a transformation that maps from a high-dimensional space into a lower-dimensional space.</a:t>
            </a:r>
          </a:p>
          <a:p>
            <a:endParaRPr lang="en-US" dirty="0"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</a:rPr>
              <a:t>We will look at some common projections…and then we will discuss projection within </a:t>
            </a:r>
            <a:r>
              <a:rPr lang="en-US" dirty="0" err="1">
                <a:latin typeface="Lato" panose="020F0502020204030203" pitchFamily="34" charset="0"/>
              </a:rPr>
              <a:t>WebGL</a:t>
            </a:r>
            <a:endParaRPr lang="en-US" dirty="0">
              <a:latin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690DD-733A-4062-92BE-2FD10641F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394" y="286009"/>
            <a:ext cx="5067032" cy="321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4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836" y="1835206"/>
            <a:ext cx="4326015" cy="442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1" y="422106"/>
            <a:ext cx="8913813" cy="914400"/>
          </a:xfrm>
        </p:spPr>
        <p:txBody>
          <a:bodyPr/>
          <a:lstStyle/>
          <a:p>
            <a:r>
              <a:rPr lang="en-US" dirty="0" err="1"/>
              <a:t>Hering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2776038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4267200" y="2057400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7924800" y="2057400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 flipH="1">
            <a:off x="3352800" y="2057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 flipH="1" flipV="1">
            <a:off x="3352800" y="4343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 flipH="1" flipV="1">
            <a:off x="4267200" y="2057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 flipH="1" flipV="1">
            <a:off x="7924800" y="48006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 flipH="1">
            <a:off x="4267200" y="4343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 flipH="1">
            <a:off x="7010400" y="48006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 flipH="1">
            <a:off x="7924800" y="16002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 flipH="1" flipV="1">
            <a:off x="7010400" y="16002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29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4267200" y="2057400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7924800" y="2057400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6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Distortion</a:t>
            </a:r>
          </a:p>
        </p:txBody>
      </p:sp>
      <p:pic>
        <p:nvPicPr>
          <p:cNvPr id="4" name="Picture 3" descr="Figure08.21(a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7" y="1690690"/>
            <a:ext cx="3985472" cy="3985472"/>
          </a:xfrm>
          <a:prstGeom prst="rect">
            <a:avLst/>
          </a:prstGeom>
        </p:spPr>
      </p:pic>
      <p:pic>
        <p:nvPicPr>
          <p:cNvPr id="5" name="Picture 4" descr="Figure08.21(c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186" y="1690690"/>
            <a:ext cx="3975004" cy="3975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23F390-D559-4760-BCFD-95E3CEE2C3A3}"/>
              </a:ext>
            </a:extLst>
          </p:cNvPr>
          <p:cNvSpPr txBox="1"/>
          <p:nvPr/>
        </p:nvSpPr>
        <p:spPr>
          <a:xfrm>
            <a:off x="5641186" y="5830221"/>
            <a:ext cx="6872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Perspective</a:t>
            </a:r>
          </a:p>
          <a:p>
            <a:r>
              <a:rPr lang="en-US" dirty="0"/>
              <a:t>Should the spheres look like this? </a:t>
            </a:r>
            <a:br>
              <a:rPr lang="en-US" dirty="0"/>
            </a:br>
            <a:r>
              <a:rPr lang="en-US" dirty="0"/>
              <a:t>Why don’t our eyes see like this?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EE5DD-51CF-4004-8348-88F736EBAEA4}"/>
              </a:ext>
            </a:extLst>
          </p:cNvPr>
          <p:cNvSpPr txBox="1"/>
          <p:nvPr/>
        </p:nvSpPr>
        <p:spPr>
          <a:xfrm>
            <a:off x="614597" y="5794124"/>
            <a:ext cx="687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Orthographic</a:t>
            </a:r>
          </a:p>
        </p:txBody>
      </p:sp>
    </p:spTree>
    <p:extLst>
      <p:ext uri="{BB962C8B-B14F-4D97-AF65-F5344CB8AC3E}">
        <p14:creationId xmlns:p14="http://schemas.microsoft.com/office/powerpoint/2010/main" val="444243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342900" y="348139"/>
            <a:ext cx="5739211" cy="1365250"/>
          </a:xfrm>
        </p:spPr>
        <p:txBody>
          <a:bodyPr>
            <a:normAutofit/>
          </a:bodyPr>
          <a:lstStyle/>
          <a:p>
            <a:r>
              <a:rPr lang="en-US" dirty="0"/>
              <a:t>Perspective Projection</a:t>
            </a:r>
          </a:p>
        </p:txBody>
      </p:sp>
      <p:sp>
        <p:nvSpPr>
          <p:cNvPr id="12291" name="Content Placeholder 31"/>
          <p:cNvSpPr>
            <a:spLocks noGrp="1"/>
          </p:cNvSpPr>
          <p:nvPr>
            <p:ph idx="1"/>
          </p:nvPr>
        </p:nvSpPr>
        <p:spPr>
          <a:xfrm>
            <a:off x="614363" y="1954777"/>
            <a:ext cx="7610476" cy="3670768"/>
          </a:xfrm>
        </p:spPr>
        <p:txBody>
          <a:bodyPr/>
          <a:lstStyle/>
          <a:p>
            <a:r>
              <a:rPr lang="en-US" dirty="0"/>
              <a:t>Brain depends on shape constancy</a:t>
            </a:r>
          </a:p>
          <a:p>
            <a:pPr lvl="1"/>
            <a:r>
              <a:rPr lang="en-US" dirty="0"/>
              <a:t>Real world objects do not resize</a:t>
            </a:r>
          </a:p>
          <a:p>
            <a:pPr lvl="1"/>
            <a:r>
              <a:rPr lang="en-US" dirty="0"/>
              <a:t>Change in size due to depth</a:t>
            </a:r>
          </a:p>
          <a:p>
            <a:r>
              <a:rPr lang="en-US" dirty="0"/>
              <a:t>Closer objects larger</a:t>
            </a:r>
          </a:p>
          <a:p>
            <a:r>
              <a:rPr lang="en-US" dirty="0"/>
              <a:t>Farther objects smaller</a:t>
            </a:r>
          </a:p>
          <a:p>
            <a:r>
              <a:rPr lang="en-US" dirty="0"/>
              <a:t>How large, how small?</a:t>
            </a:r>
          </a:p>
        </p:txBody>
      </p:sp>
      <p:pic>
        <p:nvPicPr>
          <p:cNvPr id="12292" name="Picture 2" descr="http://graphics.stanford.edu/courses/cs48n-07/images/durer-artists-glass-ss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9700" y="122238"/>
            <a:ext cx="402590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3" name="Rectangle 27"/>
          <p:cNvSpPr>
            <a:spLocks noChangeArrowheads="1"/>
          </p:cNvSpPr>
          <p:nvPr/>
        </p:nvSpPr>
        <p:spPr bwMode="auto">
          <a:xfrm>
            <a:off x="6553201" y="1600201"/>
            <a:ext cx="3203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Albrecht Durer woodcut c. 1525,</a:t>
            </a:r>
            <a:br>
              <a:rPr lang="en-US" sz="1200">
                <a:latin typeface="Times New Roman" pitchFamily="18" charset="0"/>
              </a:rPr>
            </a:br>
            <a:r>
              <a:rPr lang="en-US" sz="1200">
                <a:latin typeface="Times New Roman" pitchFamily="18" charset="0"/>
              </a:rPr>
              <a:t>swiped from Marc Levoy’s CS48N notes c. 2007</a:t>
            </a:r>
          </a:p>
        </p:txBody>
      </p:sp>
      <p:pic>
        <p:nvPicPr>
          <p:cNvPr id="12294" name="Picture 4" descr="http://users.lmi.net/ione/ren.jpg"/>
          <p:cNvPicPr>
            <a:picLocks noChangeAspect="1" noChangeArrowheads="1"/>
          </p:cNvPicPr>
          <p:nvPr/>
        </p:nvPicPr>
        <p:blipFill>
          <a:blip r:embed="rId4" cstate="print"/>
          <a:srcRect l="11748" t="10014" r="1785" b="6458"/>
          <a:stretch>
            <a:fillRect/>
          </a:stretch>
        </p:blipFill>
        <p:spPr bwMode="auto">
          <a:xfrm>
            <a:off x="7543800" y="4533900"/>
            <a:ext cx="297180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23164" y="2133600"/>
            <a:ext cx="2992437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6" name="Rectangle 30"/>
          <p:cNvSpPr>
            <a:spLocks noChangeArrowheads="1"/>
          </p:cNvSpPr>
          <p:nvPr/>
        </p:nvSpPr>
        <p:spPr bwMode="auto">
          <a:xfrm>
            <a:off x="6858000" y="4264026"/>
            <a:ext cx="38100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More Durer, swiped from Fredo Durand’s Art of Depiction</a:t>
            </a:r>
          </a:p>
        </p:txBody>
      </p:sp>
      <p:sp>
        <p:nvSpPr>
          <p:cNvPr id="12297" name="Isosceles Triangle 32"/>
          <p:cNvSpPr>
            <a:spLocks noChangeArrowheads="1"/>
          </p:cNvSpPr>
          <p:nvPr/>
        </p:nvSpPr>
        <p:spPr bwMode="auto">
          <a:xfrm>
            <a:off x="3200400" y="4648200"/>
            <a:ext cx="1752600" cy="1828800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12298" name="Straight Connector 34"/>
          <p:cNvCxnSpPr>
            <a:cxnSpLocks noChangeShapeType="1"/>
          </p:cNvCxnSpPr>
          <p:nvPr/>
        </p:nvCxnSpPr>
        <p:spPr bwMode="auto">
          <a:xfrm>
            <a:off x="3379788" y="6096000"/>
            <a:ext cx="1371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299" name="Straight Connector 35"/>
          <p:cNvCxnSpPr>
            <a:cxnSpLocks noChangeShapeType="1"/>
          </p:cNvCxnSpPr>
          <p:nvPr/>
        </p:nvCxnSpPr>
        <p:spPr bwMode="auto">
          <a:xfrm>
            <a:off x="3581400" y="5715000"/>
            <a:ext cx="990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300" name="Straight Connector 37"/>
          <p:cNvCxnSpPr>
            <a:cxnSpLocks noChangeShapeType="1"/>
          </p:cNvCxnSpPr>
          <p:nvPr/>
        </p:nvCxnSpPr>
        <p:spPr bwMode="auto">
          <a:xfrm>
            <a:off x="3736976" y="5408614"/>
            <a:ext cx="682625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301" name="Straight Connector 39"/>
          <p:cNvCxnSpPr>
            <a:cxnSpLocks noChangeShapeType="1"/>
          </p:cNvCxnSpPr>
          <p:nvPr/>
        </p:nvCxnSpPr>
        <p:spPr bwMode="auto">
          <a:xfrm>
            <a:off x="3810000" y="5181600"/>
            <a:ext cx="5334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302" name="Straight Connector 41"/>
          <p:cNvCxnSpPr>
            <a:cxnSpLocks noChangeShapeType="1"/>
          </p:cNvCxnSpPr>
          <p:nvPr/>
        </p:nvCxnSpPr>
        <p:spPr bwMode="auto">
          <a:xfrm>
            <a:off x="3919539" y="5010151"/>
            <a:ext cx="338137" cy="9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303" name="Straight Connector 46"/>
          <p:cNvCxnSpPr>
            <a:cxnSpLocks noChangeShapeType="1"/>
          </p:cNvCxnSpPr>
          <p:nvPr/>
        </p:nvCxnSpPr>
        <p:spPr bwMode="auto">
          <a:xfrm>
            <a:off x="3975101" y="4892675"/>
            <a:ext cx="219075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2304" name="Right Brace 49"/>
          <p:cNvSpPr>
            <a:spLocks/>
          </p:cNvSpPr>
          <p:nvPr/>
        </p:nvSpPr>
        <p:spPr bwMode="auto">
          <a:xfrm>
            <a:off x="4876800" y="5715000"/>
            <a:ext cx="152400" cy="3810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2305" name="TextBox 50"/>
          <p:cNvSpPr txBox="1">
            <a:spLocks noChangeArrowheads="1"/>
          </p:cNvSpPr>
          <p:nvPr/>
        </p:nvSpPr>
        <p:spPr bwMode="auto">
          <a:xfrm>
            <a:off x="4970464" y="5726114"/>
            <a:ext cx="287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8364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Freeform 55"/>
          <p:cNvSpPr/>
          <p:nvPr/>
        </p:nvSpPr>
        <p:spPr bwMode="auto">
          <a:xfrm>
            <a:off x="2959101" y="2295526"/>
            <a:ext cx="5267325" cy="12160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7" name="Freeform 56"/>
          <p:cNvSpPr/>
          <p:nvPr/>
        </p:nvSpPr>
        <p:spPr bwMode="auto">
          <a:xfrm>
            <a:off x="2971800" y="2908301"/>
            <a:ext cx="2520950" cy="5937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103" name="Title 1"/>
          <p:cNvSpPr>
            <a:spLocks noGrp="1"/>
          </p:cNvSpPr>
          <p:nvPr>
            <p:ph type="title"/>
          </p:nvPr>
        </p:nvSpPr>
        <p:spPr>
          <a:xfrm>
            <a:off x="1524001" y="316075"/>
            <a:ext cx="8913813" cy="914400"/>
          </a:xfrm>
        </p:spPr>
        <p:txBody>
          <a:bodyPr/>
          <a:lstStyle/>
          <a:p>
            <a:r>
              <a:rPr lang="en-US" dirty="0"/>
              <a:t>Perspective</a:t>
            </a:r>
          </a:p>
        </p:txBody>
      </p:sp>
      <p:grpSp>
        <p:nvGrpSpPr>
          <p:cNvPr id="4104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4125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6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7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8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9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0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1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2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3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4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5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6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7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8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9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0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1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2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3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4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5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6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cxnSp>
        <p:nvCxnSpPr>
          <p:cNvPr id="4105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48"/>
          <p:cNvGrpSpPr>
            <a:grpSpLocks/>
          </p:cNvGrpSpPr>
          <p:nvPr/>
        </p:nvGrpSpPr>
        <p:grpSpPr bwMode="auto">
          <a:xfrm>
            <a:off x="5105400" y="1600200"/>
            <a:ext cx="774700" cy="1905000"/>
            <a:chOff x="3581400" y="1600200"/>
            <a:chExt cx="774571" cy="1905000"/>
          </a:xfrm>
        </p:grpSpPr>
        <p:cxnSp>
          <p:nvCxnSpPr>
            <p:cNvPr id="4123" name="Straight Connector 37"/>
            <p:cNvCxnSpPr>
              <a:cxnSpLocks noChangeShapeType="1"/>
            </p:cNvCxnSpPr>
            <p:nvPr/>
          </p:nvCxnSpPr>
          <p:spPr bwMode="auto">
            <a:xfrm rot="5400000">
              <a:off x="3239294" y="2781300"/>
              <a:ext cx="14470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4" name="TextBox 38"/>
            <p:cNvSpPr txBox="1">
              <a:spLocks noChangeArrowheads="1"/>
            </p:cNvSpPr>
            <p:nvPr/>
          </p:nvSpPr>
          <p:spPr bwMode="auto">
            <a:xfrm>
              <a:off x="3581400" y="1600200"/>
              <a:ext cx="7745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screen</a:t>
              </a:r>
            </a:p>
          </p:txBody>
        </p:sp>
      </p:grpSp>
      <p:sp>
        <p:nvSpPr>
          <p:cNvPr id="4108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4109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10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grpSp>
        <p:nvGrpSpPr>
          <p:cNvPr id="28" name="Group 53"/>
          <p:cNvGrpSpPr>
            <a:grpSpLocks/>
          </p:cNvGrpSpPr>
          <p:nvPr/>
        </p:nvGrpSpPr>
        <p:grpSpPr bwMode="auto">
          <a:xfrm>
            <a:off x="7959726" y="2287588"/>
            <a:ext cx="574675" cy="1587500"/>
            <a:chOff x="6436204" y="2286794"/>
            <a:chExt cx="574196" cy="1587738"/>
          </a:xfrm>
        </p:grpSpPr>
        <p:cxnSp>
          <p:nvCxnSpPr>
            <p:cNvPr id="4121" name="Straight Connector 35"/>
            <p:cNvCxnSpPr>
              <a:cxnSpLocks noChangeShapeType="1"/>
            </p:cNvCxnSpPr>
            <p:nvPr/>
          </p:nvCxnSpPr>
          <p:spPr bwMode="auto">
            <a:xfrm rot="5400000">
              <a:off x="6058694" y="2933700"/>
              <a:ext cx="12946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2" name="TextBox 45"/>
            <p:cNvSpPr txBox="1">
              <a:spLocks noChangeArrowheads="1"/>
            </p:cNvSpPr>
            <p:nvPr/>
          </p:nvSpPr>
          <p:spPr bwMode="auto">
            <a:xfrm>
              <a:off x="6436204" y="3505200"/>
              <a:ext cx="5741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z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</p:grpSp>
      <p:grpSp>
        <p:nvGrpSpPr>
          <p:cNvPr id="29" name="Group 50"/>
          <p:cNvGrpSpPr>
            <a:grpSpLocks/>
          </p:cNvGrpSpPr>
          <p:nvPr/>
        </p:nvGrpSpPr>
        <p:grpSpPr bwMode="auto">
          <a:xfrm>
            <a:off x="8229600" y="2057400"/>
            <a:ext cx="762000" cy="369888"/>
            <a:chOff x="6705600" y="2057400"/>
            <a:chExt cx="762000" cy="369332"/>
          </a:xfrm>
        </p:grpSpPr>
        <p:sp>
          <p:nvSpPr>
            <p:cNvPr id="4119" name="TextBox 49"/>
            <p:cNvSpPr txBox="1">
              <a:spLocks noChangeArrowheads="1"/>
            </p:cNvSpPr>
            <p:nvPr/>
          </p:nvSpPr>
          <p:spPr bwMode="auto">
            <a:xfrm>
              <a:off x="6880580" y="2057400"/>
              <a:ext cx="5870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  <p:cxnSp>
          <p:nvCxnSpPr>
            <p:cNvPr id="4120" name="Straight Connector 51"/>
            <p:cNvCxnSpPr>
              <a:cxnSpLocks noChangeShapeType="1"/>
            </p:cNvCxnSpPr>
            <p:nvPr/>
          </p:nvCxnSpPr>
          <p:spPr bwMode="auto">
            <a:xfrm>
              <a:off x="6705600" y="2286000"/>
              <a:ext cx="152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0" name="Group 47"/>
          <p:cNvGrpSpPr>
            <a:grpSpLocks/>
          </p:cNvGrpSpPr>
          <p:nvPr/>
        </p:nvGrpSpPr>
        <p:grpSpPr bwMode="auto">
          <a:xfrm>
            <a:off x="2971800" y="3581400"/>
            <a:ext cx="2514600" cy="522288"/>
            <a:chOff x="1447800" y="3581400"/>
            <a:chExt cx="2514600" cy="521732"/>
          </a:xfrm>
        </p:grpSpPr>
        <p:sp>
          <p:nvSpPr>
            <p:cNvPr id="4117" name="Right Brace 52"/>
            <p:cNvSpPr>
              <a:spLocks/>
            </p:cNvSpPr>
            <p:nvPr/>
          </p:nvSpPr>
          <p:spPr bwMode="auto">
            <a:xfrm rot="5400000">
              <a:off x="2628900" y="2400300"/>
              <a:ext cx="152400" cy="25146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8" name="TextBox 54"/>
            <p:cNvSpPr txBox="1">
              <a:spLocks noChangeArrowheads="1"/>
            </p:cNvSpPr>
            <p:nvPr/>
          </p:nvSpPr>
          <p:spPr bwMode="auto">
            <a:xfrm>
              <a:off x="2514600" y="3733800"/>
              <a:ext cx="3000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d</a:t>
              </a:r>
            </a:p>
          </p:txBody>
        </p:sp>
      </p:grpSp>
      <p:graphicFrame>
        <p:nvGraphicFramePr>
          <p:cNvPr id="149507" name="Object 3"/>
          <p:cNvGraphicFramePr>
            <a:graphicFrameLocks noChangeAspect="1"/>
          </p:cNvGraphicFramePr>
          <p:nvPr>
            <p:extLst/>
          </p:nvPr>
        </p:nvGraphicFramePr>
        <p:xfrm>
          <a:off x="6796088" y="4111454"/>
          <a:ext cx="1509713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Equation" r:id="rId5" imgW="1511280" imgH="723600" progId="Equation.DSMT4">
                  <p:embed/>
                </p:oleObj>
              </mc:Choice>
              <mc:Fallback>
                <p:oleObj name="Equation" r:id="rId5" imgW="1511280" imgH="723600" progId="Equation.DSMT4">
                  <p:embed/>
                  <p:pic>
                    <p:nvPicPr>
                      <p:cNvPr id="1495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6088" y="4111454"/>
                        <a:ext cx="1509713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79" name="Object 3"/>
          <p:cNvGraphicFramePr>
            <a:graphicFrameLocks noChangeAspect="1"/>
          </p:cNvGraphicFramePr>
          <p:nvPr>
            <p:extLst/>
          </p:nvPr>
        </p:nvGraphicFramePr>
        <p:xfrm>
          <a:off x="6400801" y="5248275"/>
          <a:ext cx="2930525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Equation" r:id="rId7" imgW="2933640" imgH="685800" progId="Equation.3">
                  <p:embed/>
                </p:oleObj>
              </mc:Choice>
              <mc:Fallback>
                <p:oleObj name="Equation" r:id="rId7" imgW="2933640" imgH="685800" progId="Equation.3">
                  <p:embed/>
                  <p:pic>
                    <p:nvPicPr>
                      <p:cNvPr id="1525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1" y="5248275"/>
                        <a:ext cx="2930525" cy="684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46"/>
          <p:cNvGrpSpPr>
            <a:grpSpLocks/>
          </p:cNvGrpSpPr>
          <p:nvPr/>
        </p:nvGrpSpPr>
        <p:grpSpPr bwMode="auto">
          <a:xfrm>
            <a:off x="5446713" y="2792413"/>
            <a:ext cx="533400" cy="368300"/>
            <a:chOff x="3922776" y="2791968"/>
            <a:chExt cx="533400" cy="369332"/>
          </a:xfrm>
        </p:grpSpPr>
        <p:sp>
          <p:nvSpPr>
            <p:cNvPr id="4115" name="Oval 61"/>
            <p:cNvSpPr>
              <a:spLocks noChangeArrowheads="1"/>
            </p:cNvSpPr>
            <p:nvPr/>
          </p:nvSpPr>
          <p:spPr bwMode="auto">
            <a:xfrm>
              <a:off x="3922776" y="288645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6" name="TextBox 62"/>
            <p:cNvSpPr txBox="1">
              <a:spLocks noChangeArrowheads="1"/>
            </p:cNvSpPr>
            <p:nvPr/>
          </p:nvSpPr>
          <p:spPr bwMode="auto">
            <a:xfrm>
              <a:off x="3936482" y="2791968"/>
              <a:ext cx="5196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clip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72281" y="3918826"/>
            <a:ext cx="49797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 is at origin (0,0,0)</a:t>
            </a:r>
          </a:p>
          <a:p>
            <a:r>
              <a:rPr lang="en-US" dirty="0"/>
              <a:t>Screen is distance d from the eye.</a:t>
            </a:r>
          </a:p>
          <a:p>
            <a:r>
              <a:rPr lang="en-US" dirty="0"/>
              <a:t>Looking down negative z-axis.</a:t>
            </a:r>
          </a:p>
          <a:p>
            <a:endParaRPr lang="en-US" dirty="0"/>
          </a:p>
          <a:p>
            <a:r>
              <a:rPr lang="en-US" dirty="0"/>
              <a:t>The two triangles are </a:t>
            </a:r>
            <a:r>
              <a:rPr lang="en-US" i="1" dirty="0"/>
              <a:t>similar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(two angles are obviously congruent)</a:t>
            </a:r>
          </a:p>
          <a:p>
            <a:endParaRPr lang="en-US" dirty="0"/>
          </a:p>
          <a:p>
            <a:r>
              <a:rPr lang="en-US" dirty="0"/>
              <a:t>This means corresponding sides</a:t>
            </a:r>
            <a:br>
              <a:rPr lang="en-US" dirty="0"/>
            </a:br>
            <a:r>
              <a:rPr lang="en-US" dirty="0"/>
              <a:t>are in the same proportions</a:t>
            </a:r>
          </a:p>
        </p:txBody>
      </p:sp>
    </p:spTree>
    <p:extLst>
      <p:ext uri="{BB962C8B-B14F-4D97-AF65-F5344CB8AC3E}">
        <p14:creationId xmlns:p14="http://schemas.microsoft.com/office/powerpoint/2010/main" val="31296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4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5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Freeform 55"/>
          <p:cNvSpPr/>
          <p:nvPr/>
        </p:nvSpPr>
        <p:spPr bwMode="auto">
          <a:xfrm>
            <a:off x="2959101" y="2295526"/>
            <a:ext cx="5267325" cy="12160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7" name="Freeform 56"/>
          <p:cNvSpPr/>
          <p:nvPr/>
        </p:nvSpPr>
        <p:spPr bwMode="auto">
          <a:xfrm>
            <a:off x="2971800" y="2908301"/>
            <a:ext cx="2520950" cy="5937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103" name="Title 1"/>
          <p:cNvSpPr>
            <a:spLocks noGrp="1"/>
          </p:cNvSpPr>
          <p:nvPr>
            <p:ph type="title"/>
          </p:nvPr>
        </p:nvSpPr>
        <p:spPr>
          <a:xfrm>
            <a:off x="1524001" y="316075"/>
            <a:ext cx="8913813" cy="914400"/>
          </a:xfrm>
        </p:spPr>
        <p:txBody>
          <a:bodyPr/>
          <a:lstStyle/>
          <a:p>
            <a:r>
              <a:rPr lang="en-US" dirty="0"/>
              <a:t>Perspective</a:t>
            </a:r>
          </a:p>
        </p:txBody>
      </p:sp>
      <p:grpSp>
        <p:nvGrpSpPr>
          <p:cNvPr id="4104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4125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6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7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8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9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0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1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2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3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4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5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6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7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8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9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0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1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2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3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4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5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6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cxnSp>
        <p:nvCxnSpPr>
          <p:cNvPr id="4105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48"/>
          <p:cNvGrpSpPr>
            <a:grpSpLocks/>
          </p:cNvGrpSpPr>
          <p:nvPr/>
        </p:nvGrpSpPr>
        <p:grpSpPr bwMode="auto">
          <a:xfrm>
            <a:off x="5105400" y="1600200"/>
            <a:ext cx="774700" cy="1905000"/>
            <a:chOff x="3581400" y="1600200"/>
            <a:chExt cx="774571" cy="1905000"/>
          </a:xfrm>
        </p:grpSpPr>
        <p:cxnSp>
          <p:nvCxnSpPr>
            <p:cNvPr id="4123" name="Straight Connector 37"/>
            <p:cNvCxnSpPr>
              <a:cxnSpLocks noChangeShapeType="1"/>
            </p:cNvCxnSpPr>
            <p:nvPr/>
          </p:nvCxnSpPr>
          <p:spPr bwMode="auto">
            <a:xfrm rot="5400000">
              <a:off x="3239294" y="2781300"/>
              <a:ext cx="14470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4" name="TextBox 38"/>
            <p:cNvSpPr txBox="1">
              <a:spLocks noChangeArrowheads="1"/>
            </p:cNvSpPr>
            <p:nvPr/>
          </p:nvSpPr>
          <p:spPr bwMode="auto">
            <a:xfrm>
              <a:off x="3581400" y="1600200"/>
              <a:ext cx="7745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screen</a:t>
              </a:r>
            </a:p>
          </p:txBody>
        </p:sp>
      </p:grpSp>
      <p:sp>
        <p:nvSpPr>
          <p:cNvPr id="4108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4109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10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x</a:t>
            </a:r>
          </a:p>
        </p:txBody>
      </p:sp>
      <p:grpSp>
        <p:nvGrpSpPr>
          <p:cNvPr id="28" name="Group 53"/>
          <p:cNvGrpSpPr>
            <a:grpSpLocks/>
          </p:cNvGrpSpPr>
          <p:nvPr/>
        </p:nvGrpSpPr>
        <p:grpSpPr bwMode="auto">
          <a:xfrm>
            <a:off x="7959726" y="2287588"/>
            <a:ext cx="574675" cy="1587500"/>
            <a:chOff x="6436204" y="2286794"/>
            <a:chExt cx="574196" cy="1587738"/>
          </a:xfrm>
        </p:grpSpPr>
        <p:cxnSp>
          <p:nvCxnSpPr>
            <p:cNvPr id="4121" name="Straight Connector 35"/>
            <p:cNvCxnSpPr>
              <a:cxnSpLocks noChangeShapeType="1"/>
            </p:cNvCxnSpPr>
            <p:nvPr/>
          </p:nvCxnSpPr>
          <p:spPr bwMode="auto">
            <a:xfrm rot="5400000">
              <a:off x="6058694" y="2933700"/>
              <a:ext cx="12946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2" name="TextBox 45"/>
            <p:cNvSpPr txBox="1">
              <a:spLocks noChangeArrowheads="1"/>
            </p:cNvSpPr>
            <p:nvPr/>
          </p:nvSpPr>
          <p:spPr bwMode="auto">
            <a:xfrm>
              <a:off x="6436204" y="3505200"/>
              <a:ext cx="5741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z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</p:grpSp>
      <p:grpSp>
        <p:nvGrpSpPr>
          <p:cNvPr id="29" name="Group 50"/>
          <p:cNvGrpSpPr>
            <a:grpSpLocks/>
          </p:cNvGrpSpPr>
          <p:nvPr/>
        </p:nvGrpSpPr>
        <p:grpSpPr bwMode="auto">
          <a:xfrm>
            <a:off x="8229600" y="2057404"/>
            <a:ext cx="762000" cy="369332"/>
            <a:chOff x="6705600" y="2057400"/>
            <a:chExt cx="762000" cy="368776"/>
          </a:xfrm>
        </p:grpSpPr>
        <p:sp>
          <p:nvSpPr>
            <p:cNvPr id="4119" name="TextBox 49"/>
            <p:cNvSpPr txBox="1">
              <a:spLocks noChangeArrowheads="1"/>
            </p:cNvSpPr>
            <p:nvPr/>
          </p:nvSpPr>
          <p:spPr bwMode="auto">
            <a:xfrm>
              <a:off x="6880580" y="2057400"/>
              <a:ext cx="587020" cy="368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</a:rPr>
                <a:t>x</a:t>
              </a:r>
              <a:r>
                <a:rPr lang="en-US" baseline="-25000" dirty="0" err="1">
                  <a:latin typeface="Times New Roman" pitchFamily="18" charset="0"/>
                </a:rPr>
                <a:t>view</a:t>
              </a:r>
              <a:endParaRPr lang="en-US" baseline="-25000" dirty="0">
                <a:latin typeface="Times New Roman" pitchFamily="18" charset="0"/>
              </a:endParaRPr>
            </a:p>
          </p:txBody>
        </p:sp>
        <p:cxnSp>
          <p:nvCxnSpPr>
            <p:cNvPr id="4120" name="Straight Connector 51"/>
            <p:cNvCxnSpPr>
              <a:cxnSpLocks noChangeShapeType="1"/>
            </p:cNvCxnSpPr>
            <p:nvPr/>
          </p:nvCxnSpPr>
          <p:spPr bwMode="auto">
            <a:xfrm>
              <a:off x="6705600" y="2286000"/>
              <a:ext cx="152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0" name="Group 47"/>
          <p:cNvGrpSpPr>
            <a:grpSpLocks/>
          </p:cNvGrpSpPr>
          <p:nvPr/>
        </p:nvGrpSpPr>
        <p:grpSpPr bwMode="auto">
          <a:xfrm>
            <a:off x="2971800" y="3581400"/>
            <a:ext cx="2514600" cy="522288"/>
            <a:chOff x="1447800" y="3581400"/>
            <a:chExt cx="2514600" cy="521732"/>
          </a:xfrm>
        </p:grpSpPr>
        <p:sp>
          <p:nvSpPr>
            <p:cNvPr id="4117" name="Right Brace 52"/>
            <p:cNvSpPr>
              <a:spLocks/>
            </p:cNvSpPr>
            <p:nvPr/>
          </p:nvSpPr>
          <p:spPr bwMode="auto">
            <a:xfrm rot="5400000">
              <a:off x="2628900" y="2400300"/>
              <a:ext cx="152400" cy="25146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8" name="TextBox 54"/>
            <p:cNvSpPr txBox="1">
              <a:spLocks noChangeArrowheads="1"/>
            </p:cNvSpPr>
            <p:nvPr/>
          </p:nvSpPr>
          <p:spPr bwMode="auto">
            <a:xfrm>
              <a:off x="2514600" y="3733800"/>
              <a:ext cx="3000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d</a:t>
              </a:r>
            </a:p>
          </p:txBody>
        </p:sp>
      </p:grpSp>
      <p:grpSp>
        <p:nvGrpSpPr>
          <p:cNvPr id="32" name="Group 46"/>
          <p:cNvGrpSpPr>
            <a:grpSpLocks/>
          </p:cNvGrpSpPr>
          <p:nvPr/>
        </p:nvGrpSpPr>
        <p:grpSpPr bwMode="auto">
          <a:xfrm>
            <a:off x="5446713" y="2792412"/>
            <a:ext cx="533400" cy="369332"/>
            <a:chOff x="3922776" y="2791968"/>
            <a:chExt cx="533400" cy="370367"/>
          </a:xfrm>
        </p:grpSpPr>
        <p:sp>
          <p:nvSpPr>
            <p:cNvPr id="4115" name="Oval 61"/>
            <p:cNvSpPr>
              <a:spLocks noChangeArrowheads="1"/>
            </p:cNvSpPr>
            <p:nvPr/>
          </p:nvSpPr>
          <p:spPr bwMode="auto">
            <a:xfrm>
              <a:off x="3922776" y="288645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6" name="TextBox 62"/>
            <p:cNvSpPr txBox="1">
              <a:spLocks noChangeArrowheads="1"/>
            </p:cNvSpPr>
            <p:nvPr/>
          </p:nvSpPr>
          <p:spPr bwMode="auto">
            <a:xfrm>
              <a:off x="3936482" y="2791968"/>
              <a:ext cx="519694" cy="370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</a:rPr>
                <a:t>x</a:t>
              </a:r>
              <a:r>
                <a:rPr lang="en-US" baseline="-25000" dirty="0" err="1">
                  <a:latin typeface="Times New Roman" pitchFamily="18" charset="0"/>
                </a:rPr>
                <a:t>clip</a:t>
              </a:r>
              <a:endParaRPr lang="en-US" baseline="-25000" dirty="0"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105400" y="4809289"/>
                <a:ext cx="1727268" cy="521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𝑐𝑙𝑖𝑝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𝑣𝑖𝑒𝑤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𝑣𝑖𝑒𝑤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809289"/>
                <a:ext cx="1727268" cy="521233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004876" y="4361935"/>
            <a:ext cx="2694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process derives the projection for the x coordinate.</a:t>
            </a:r>
          </a:p>
          <a:p>
            <a:endParaRPr lang="en-US" dirty="0"/>
          </a:p>
          <a:p>
            <a:r>
              <a:rPr lang="en-US" dirty="0"/>
              <a:t>What is </a:t>
            </a:r>
            <a:r>
              <a:rPr lang="en-US" dirty="0" err="1"/>
              <a:t>z</a:t>
            </a:r>
            <a:r>
              <a:rPr lang="en-US" baseline="-25000" dirty="0" err="1"/>
              <a:t>clip</a:t>
            </a:r>
            <a:r>
              <a:rPr lang="en-US" dirty="0"/>
              <a:t>?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87101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Freeform 55"/>
          <p:cNvSpPr/>
          <p:nvPr/>
        </p:nvSpPr>
        <p:spPr bwMode="auto">
          <a:xfrm>
            <a:off x="2959101" y="2295526"/>
            <a:ext cx="5267325" cy="12160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7" name="Freeform 56"/>
          <p:cNvSpPr/>
          <p:nvPr/>
        </p:nvSpPr>
        <p:spPr bwMode="auto">
          <a:xfrm>
            <a:off x="2971800" y="2908301"/>
            <a:ext cx="2520950" cy="5937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103" name="Title 1"/>
          <p:cNvSpPr>
            <a:spLocks noGrp="1"/>
          </p:cNvSpPr>
          <p:nvPr>
            <p:ph type="title"/>
          </p:nvPr>
        </p:nvSpPr>
        <p:spPr>
          <a:xfrm>
            <a:off x="1524001" y="316075"/>
            <a:ext cx="8913813" cy="914400"/>
          </a:xfrm>
        </p:spPr>
        <p:txBody>
          <a:bodyPr/>
          <a:lstStyle/>
          <a:p>
            <a:r>
              <a:rPr lang="en-US" dirty="0"/>
              <a:t>Perspective</a:t>
            </a:r>
          </a:p>
        </p:txBody>
      </p:sp>
      <p:grpSp>
        <p:nvGrpSpPr>
          <p:cNvPr id="4104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4125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6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7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8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9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0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1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2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3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4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5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6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7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8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9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0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1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2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3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4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5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6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cxnSp>
        <p:nvCxnSpPr>
          <p:cNvPr id="4105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48"/>
          <p:cNvGrpSpPr>
            <a:grpSpLocks/>
          </p:cNvGrpSpPr>
          <p:nvPr/>
        </p:nvGrpSpPr>
        <p:grpSpPr bwMode="auto">
          <a:xfrm>
            <a:off x="5105400" y="1600200"/>
            <a:ext cx="774700" cy="1905000"/>
            <a:chOff x="3581400" y="1600200"/>
            <a:chExt cx="774571" cy="1905000"/>
          </a:xfrm>
        </p:grpSpPr>
        <p:cxnSp>
          <p:nvCxnSpPr>
            <p:cNvPr id="4123" name="Straight Connector 37"/>
            <p:cNvCxnSpPr>
              <a:cxnSpLocks noChangeShapeType="1"/>
            </p:cNvCxnSpPr>
            <p:nvPr/>
          </p:nvCxnSpPr>
          <p:spPr bwMode="auto">
            <a:xfrm rot="5400000">
              <a:off x="3239294" y="2781300"/>
              <a:ext cx="14470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4" name="TextBox 38"/>
            <p:cNvSpPr txBox="1">
              <a:spLocks noChangeArrowheads="1"/>
            </p:cNvSpPr>
            <p:nvPr/>
          </p:nvSpPr>
          <p:spPr bwMode="auto">
            <a:xfrm>
              <a:off x="3581400" y="1600200"/>
              <a:ext cx="7745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screen</a:t>
              </a:r>
            </a:p>
          </p:txBody>
        </p:sp>
      </p:grpSp>
      <p:sp>
        <p:nvSpPr>
          <p:cNvPr id="4108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4109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10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x</a:t>
            </a:r>
          </a:p>
        </p:txBody>
      </p:sp>
      <p:grpSp>
        <p:nvGrpSpPr>
          <p:cNvPr id="28" name="Group 53"/>
          <p:cNvGrpSpPr>
            <a:grpSpLocks/>
          </p:cNvGrpSpPr>
          <p:nvPr/>
        </p:nvGrpSpPr>
        <p:grpSpPr bwMode="auto">
          <a:xfrm>
            <a:off x="7959726" y="2287588"/>
            <a:ext cx="574675" cy="1587500"/>
            <a:chOff x="6436204" y="2286794"/>
            <a:chExt cx="574196" cy="1587738"/>
          </a:xfrm>
        </p:grpSpPr>
        <p:cxnSp>
          <p:nvCxnSpPr>
            <p:cNvPr id="4121" name="Straight Connector 35"/>
            <p:cNvCxnSpPr>
              <a:cxnSpLocks noChangeShapeType="1"/>
            </p:cNvCxnSpPr>
            <p:nvPr/>
          </p:nvCxnSpPr>
          <p:spPr bwMode="auto">
            <a:xfrm rot="5400000">
              <a:off x="6058694" y="2933700"/>
              <a:ext cx="12946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2" name="TextBox 45"/>
            <p:cNvSpPr txBox="1">
              <a:spLocks noChangeArrowheads="1"/>
            </p:cNvSpPr>
            <p:nvPr/>
          </p:nvSpPr>
          <p:spPr bwMode="auto">
            <a:xfrm>
              <a:off x="6436204" y="3505200"/>
              <a:ext cx="5741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z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</p:grpSp>
      <p:grpSp>
        <p:nvGrpSpPr>
          <p:cNvPr id="29" name="Group 50"/>
          <p:cNvGrpSpPr>
            <a:grpSpLocks/>
          </p:cNvGrpSpPr>
          <p:nvPr/>
        </p:nvGrpSpPr>
        <p:grpSpPr bwMode="auto">
          <a:xfrm>
            <a:off x="8229600" y="2057404"/>
            <a:ext cx="762000" cy="369332"/>
            <a:chOff x="6705600" y="2057400"/>
            <a:chExt cx="762000" cy="368776"/>
          </a:xfrm>
        </p:grpSpPr>
        <p:sp>
          <p:nvSpPr>
            <p:cNvPr id="4119" name="TextBox 49"/>
            <p:cNvSpPr txBox="1">
              <a:spLocks noChangeArrowheads="1"/>
            </p:cNvSpPr>
            <p:nvPr/>
          </p:nvSpPr>
          <p:spPr bwMode="auto">
            <a:xfrm>
              <a:off x="6880580" y="2057400"/>
              <a:ext cx="587020" cy="368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</a:rPr>
                <a:t>x</a:t>
              </a:r>
              <a:r>
                <a:rPr lang="en-US" baseline="-25000" dirty="0" err="1">
                  <a:latin typeface="Times New Roman" pitchFamily="18" charset="0"/>
                </a:rPr>
                <a:t>view</a:t>
              </a:r>
              <a:endParaRPr lang="en-US" baseline="-25000" dirty="0">
                <a:latin typeface="Times New Roman" pitchFamily="18" charset="0"/>
              </a:endParaRPr>
            </a:p>
          </p:txBody>
        </p:sp>
        <p:cxnSp>
          <p:nvCxnSpPr>
            <p:cNvPr id="4120" name="Straight Connector 51"/>
            <p:cNvCxnSpPr>
              <a:cxnSpLocks noChangeShapeType="1"/>
            </p:cNvCxnSpPr>
            <p:nvPr/>
          </p:nvCxnSpPr>
          <p:spPr bwMode="auto">
            <a:xfrm>
              <a:off x="6705600" y="2286000"/>
              <a:ext cx="152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0" name="Group 47"/>
          <p:cNvGrpSpPr>
            <a:grpSpLocks/>
          </p:cNvGrpSpPr>
          <p:nvPr/>
        </p:nvGrpSpPr>
        <p:grpSpPr bwMode="auto">
          <a:xfrm>
            <a:off x="2971800" y="3581400"/>
            <a:ext cx="2514600" cy="522288"/>
            <a:chOff x="1447800" y="3581400"/>
            <a:chExt cx="2514600" cy="521732"/>
          </a:xfrm>
        </p:grpSpPr>
        <p:sp>
          <p:nvSpPr>
            <p:cNvPr id="4117" name="Right Brace 52"/>
            <p:cNvSpPr>
              <a:spLocks/>
            </p:cNvSpPr>
            <p:nvPr/>
          </p:nvSpPr>
          <p:spPr bwMode="auto">
            <a:xfrm rot="5400000">
              <a:off x="2628900" y="2400300"/>
              <a:ext cx="152400" cy="25146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8" name="TextBox 54"/>
            <p:cNvSpPr txBox="1">
              <a:spLocks noChangeArrowheads="1"/>
            </p:cNvSpPr>
            <p:nvPr/>
          </p:nvSpPr>
          <p:spPr bwMode="auto">
            <a:xfrm>
              <a:off x="2514600" y="3733800"/>
              <a:ext cx="3000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d</a:t>
              </a:r>
            </a:p>
          </p:txBody>
        </p:sp>
      </p:grpSp>
      <p:grpSp>
        <p:nvGrpSpPr>
          <p:cNvPr id="32" name="Group 46"/>
          <p:cNvGrpSpPr>
            <a:grpSpLocks/>
          </p:cNvGrpSpPr>
          <p:nvPr/>
        </p:nvGrpSpPr>
        <p:grpSpPr bwMode="auto">
          <a:xfrm>
            <a:off x="5446713" y="2792412"/>
            <a:ext cx="533400" cy="369332"/>
            <a:chOff x="3922776" y="2791968"/>
            <a:chExt cx="533400" cy="370367"/>
          </a:xfrm>
        </p:grpSpPr>
        <p:sp>
          <p:nvSpPr>
            <p:cNvPr id="4115" name="Oval 61"/>
            <p:cNvSpPr>
              <a:spLocks noChangeArrowheads="1"/>
            </p:cNvSpPr>
            <p:nvPr/>
          </p:nvSpPr>
          <p:spPr bwMode="auto">
            <a:xfrm>
              <a:off x="3922776" y="288645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6" name="TextBox 62"/>
            <p:cNvSpPr txBox="1">
              <a:spLocks noChangeArrowheads="1"/>
            </p:cNvSpPr>
            <p:nvPr/>
          </p:nvSpPr>
          <p:spPr bwMode="auto">
            <a:xfrm>
              <a:off x="3936482" y="2791968"/>
              <a:ext cx="519694" cy="370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</a:rPr>
                <a:t>x</a:t>
              </a:r>
              <a:r>
                <a:rPr lang="en-US" baseline="-25000" dirty="0" err="1">
                  <a:latin typeface="Times New Roman" pitchFamily="18" charset="0"/>
                </a:rPr>
                <a:t>clip</a:t>
              </a:r>
              <a:endParaRPr lang="en-US" baseline="-25000" dirty="0">
                <a:latin typeface="Times New Roman" pitchFamily="18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004875" y="4361936"/>
            <a:ext cx="5697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This transformation is not invertible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does preserve lines (except when?)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is not an affine transformation </a:t>
            </a:r>
            <a:br>
              <a:rPr lang="en-US" dirty="0"/>
            </a:br>
            <a:r>
              <a:rPr lang="en-US" dirty="0"/>
              <a:t>(it does not preserve ratios of distances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5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7162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Projections Using Homogeneous Coordinates</a:t>
            </a:r>
          </a:p>
        </p:txBody>
      </p:sp>
      <p:sp>
        <p:nvSpPr>
          <p:cNvPr id="5125" name="Content Placeholder 2"/>
          <p:cNvSpPr>
            <a:spLocks noGrp="1"/>
          </p:cNvSpPr>
          <p:nvPr>
            <p:ph idx="1"/>
          </p:nvPr>
        </p:nvSpPr>
        <p:spPr>
          <a:xfrm>
            <a:off x="939568" y="1447800"/>
            <a:ext cx="6444320" cy="5257800"/>
          </a:xfrm>
        </p:spPr>
        <p:txBody>
          <a:bodyPr>
            <a:normAutofit fontScale="92500"/>
          </a:bodyPr>
          <a:lstStyle/>
          <a:p>
            <a:r>
              <a:rPr lang="en-US" dirty="0"/>
              <a:t>We can extend our use of homogenous coordinates to handle projections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Let the fourth homogeneous coordinate be any non-zero value </a:t>
            </a:r>
            <a:r>
              <a:rPr lang="en-US" i="1" dirty="0"/>
              <a:t>w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To find the point it corresponds to:</a:t>
            </a:r>
          </a:p>
          <a:p>
            <a:pPr lvl="1"/>
            <a:r>
              <a:rPr lang="en-US" dirty="0"/>
              <a:t>multiply all four coordinates by 1/</a:t>
            </a:r>
            <a:r>
              <a:rPr lang="en-US" i="1" dirty="0"/>
              <a:t>w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When homogeneous coordinate is zero</a:t>
            </a:r>
          </a:p>
          <a:p>
            <a:pPr lvl="1"/>
            <a:r>
              <a:rPr lang="en-US" dirty="0"/>
              <a:t>Denotes a “point” at infinity</a:t>
            </a:r>
          </a:p>
          <a:p>
            <a:pPr lvl="1"/>
            <a:r>
              <a:rPr lang="en-US" dirty="0"/>
              <a:t>Represents a vector instead of a point</a:t>
            </a:r>
          </a:p>
          <a:p>
            <a:pPr lvl="1"/>
            <a:r>
              <a:rPr lang="en-US" dirty="0"/>
              <a:t>Not affected by translation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/>
        </p:nvGraphicFramePr>
        <p:xfrm>
          <a:off x="7620001" y="1295400"/>
          <a:ext cx="1382713" cy="301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Equation" r:id="rId4" imgW="1384200" imgH="3022560" progId="Equation.DSMT4">
                  <p:embed/>
                </p:oleObj>
              </mc:Choice>
              <mc:Fallback>
                <p:oleObj name="Equation" r:id="rId4" imgW="1384200" imgH="3022560" progId="Equation.DSMT4">
                  <p:embed/>
                  <p:pic>
                    <p:nvPicPr>
                      <p:cNvPr id="512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1" y="1295400"/>
                        <a:ext cx="1382713" cy="301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7648576" y="4800601"/>
          <a:ext cx="2486025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Equation" r:id="rId6" imgW="2489040" imgH="1473120" progId="Equation.3">
                  <p:embed/>
                </p:oleObj>
              </mc:Choice>
              <mc:Fallback>
                <p:oleObj name="Equation" r:id="rId6" imgW="2489040" imgH="1473120" progId="Equation.3">
                  <p:embed/>
                  <p:pic>
                    <p:nvPicPr>
                      <p:cNvPr id="51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8576" y="4800601"/>
                        <a:ext cx="2486025" cy="147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107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1564759" y="146844"/>
            <a:ext cx="8913813" cy="914400"/>
          </a:xfrm>
        </p:spPr>
        <p:txBody>
          <a:bodyPr/>
          <a:lstStyle/>
          <a:p>
            <a:r>
              <a:rPr lang="en-US" dirty="0"/>
              <a:t>Perspective</a:t>
            </a:r>
          </a:p>
        </p:txBody>
      </p:sp>
      <p:sp>
        <p:nvSpPr>
          <p:cNvPr id="6163" name="TextBox 54"/>
          <p:cNvSpPr txBox="1">
            <a:spLocks noChangeArrowheads="1"/>
          </p:cNvSpPr>
          <p:nvPr/>
        </p:nvSpPr>
        <p:spPr bwMode="auto">
          <a:xfrm>
            <a:off x="3410908" y="2863941"/>
            <a:ext cx="30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64759" y="1211146"/>
            <a:ext cx="7354335" cy="1866900"/>
            <a:chOff x="381000" y="1600200"/>
            <a:chExt cx="8562502" cy="2438400"/>
          </a:xfrm>
        </p:grpSpPr>
        <p:grpSp>
          <p:nvGrpSpPr>
            <p:cNvPr id="6149" name="Group 75"/>
            <p:cNvGrpSpPr>
              <a:grpSpLocks/>
            </p:cNvGrpSpPr>
            <p:nvPr/>
          </p:nvGrpSpPr>
          <p:grpSpPr bwMode="auto">
            <a:xfrm flipH="1">
              <a:off x="381000" y="3200400"/>
              <a:ext cx="960438" cy="477838"/>
              <a:chOff x="2976" y="2897"/>
              <a:chExt cx="702" cy="359"/>
            </a:xfrm>
          </p:grpSpPr>
          <p:sp>
            <p:nvSpPr>
              <p:cNvPr id="6167" name="Freeform 76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68" name="Freeform 77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69" name="Freeform 78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0" name="Freeform 79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1" name="Freeform 80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2" name="Freeform 81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3" name="Freeform 82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4" name="Freeform 83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5" name="Freeform 84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6" name="Freeform 85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7" name="Freeform 86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8" name="Freeform 87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9" name="Freeform 88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0" name="Freeform 89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1" name="Freeform 90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2" name="Freeform 91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3" name="Freeform 92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4" name="Freeform 93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5" name="Freeform 94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6" name="Freeform 95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7" name="Freeform 96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8" name="Freeform 97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</p:grpSp>
        <p:pic>
          <p:nvPicPr>
            <p:cNvPr id="6150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40000" contrast="-40000"/>
            </a:blip>
            <a:srcRect l="13631" t="35336" r="24677" b="7637"/>
            <a:stretch>
              <a:fillRect/>
            </a:stretch>
          </p:blipFill>
          <p:spPr bwMode="auto">
            <a:xfrm>
              <a:off x="4876800" y="2171700"/>
              <a:ext cx="3048000" cy="186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51" name="Straight Connector 30"/>
            <p:cNvCxnSpPr>
              <a:cxnSpLocks noChangeShapeType="1"/>
            </p:cNvCxnSpPr>
            <p:nvPr/>
          </p:nvCxnSpPr>
          <p:spPr bwMode="auto">
            <a:xfrm>
              <a:off x="1447800" y="3505200"/>
              <a:ext cx="70866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52" name="Straight Connector 32"/>
            <p:cNvCxnSpPr>
              <a:cxnSpLocks noChangeShapeType="1"/>
            </p:cNvCxnSpPr>
            <p:nvPr/>
          </p:nvCxnSpPr>
          <p:spPr bwMode="auto">
            <a:xfrm flipV="1">
              <a:off x="1447800" y="2286000"/>
              <a:ext cx="5257800" cy="121920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3" name="Straight Connector 35"/>
            <p:cNvCxnSpPr>
              <a:cxnSpLocks noChangeShapeType="1"/>
            </p:cNvCxnSpPr>
            <p:nvPr/>
          </p:nvCxnSpPr>
          <p:spPr bwMode="auto">
            <a:xfrm rot="5400000">
              <a:off x="6059488" y="2933700"/>
              <a:ext cx="1293812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4" name="Straight Connector 37"/>
            <p:cNvCxnSpPr>
              <a:cxnSpLocks noChangeShapeType="1"/>
            </p:cNvCxnSpPr>
            <p:nvPr/>
          </p:nvCxnSpPr>
          <p:spPr bwMode="auto">
            <a:xfrm rot="5400000">
              <a:off x="3240088" y="2781300"/>
              <a:ext cx="1446212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155" name="TextBox 38"/>
            <p:cNvSpPr txBox="1">
              <a:spLocks noChangeArrowheads="1"/>
            </p:cNvSpPr>
            <p:nvPr/>
          </p:nvSpPr>
          <p:spPr bwMode="auto">
            <a:xfrm>
              <a:off x="3581400" y="1600200"/>
              <a:ext cx="901817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screen</a:t>
              </a:r>
            </a:p>
          </p:txBody>
        </p:sp>
        <p:sp>
          <p:nvSpPr>
            <p:cNvPr id="6156" name="TextBox 41"/>
            <p:cNvSpPr txBox="1">
              <a:spLocks noChangeArrowheads="1"/>
            </p:cNvSpPr>
            <p:nvPr/>
          </p:nvSpPr>
          <p:spPr bwMode="auto">
            <a:xfrm>
              <a:off x="8534400" y="3276600"/>
              <a:ext cx="409102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-z</a:t>
              </a:r>
            </a:p>
          </p:txBody>
        </p:sp>
        <p:cxnSp>
          <p:nvCxnSpPr>
            <p:cNvPr id="6157" name="Straight Arrow Connector 43"/>
            <p:cNvCxnSpPr>
              <a:cxnSpLocks noChangeShapeType="1"/>
            </p:cNvCxnSpPr>
            <p:nvPr/>
          </p:nvCxnSpPr>
          <p:spPr bwMode="auto">
            <a:xfrm rot="5400000" flipH="1" flipV="1">
              <a:off x="876301" y="2933700"/>
              <a:ext cx="1143000" cy="317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6158" name="TextBox 44"/>
            <p:cNvSpPr txBox="1">
              <a:spLocks noChangeArrowheads="1"/>
            </p:cNvSpPr>
            <p:nvPr/>
          </p:nvSpPr>
          <p:spPr bwMode="auto">
            <a:xfrm>
              <a:off x="1312870" y="1922215"/>
              <a:ext cx="334449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6159" name="TextBox 45"/>
            <p:cNvSpPr txBox="1">
              <a:spLocks noChangeArrowheads="1"/>
            </p:cNvSpPr>
            <p:nvPr/>
          </p:nvSpPr>
          <p:spPr bwMode="auto">
            <a:xfrm>
              <a:off x="6435725" y="3505200"/>
              <a:ext cx="668525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z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  <p:sp>
          <p:nvSpPr>
            <p:cNvPr id="6160" name="TextBox 49"/>
            <p:cNvSpPr txBox="1">
              <a:spLocks noChangeArrowheads="1"/>
            </p:cNvSpPr>
            <p:nvPr/>
          </p:nvSpPr>
          <p:spPr bwMode="auto">
            <a:xfrm>
              <a:off x="6880225" y="2057400"/>
              <a:ext cx="683455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  <p:cxnSp>
          <p:nvCxnSpPr>
            <p:cNvPr id="6161" name="Straight Connector 51"/>
            <p:cNvCxnSpPr>
              <a:cxnSpLocks noChangeShapeType="1"/>
            </p:cNvCxnSpPr>
            <p:nvPr/>
          </p:nvCxnSpPr>
          <p:spPr bwMode="auto">
            <a:xfrm>
              <a:off x="6705600" y="2286000"/>
              <a:ext cx="152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162" name="Right Brace 52"/>
            <p:cNvSpPr>
              <a:spLocks/>
            </p:cNvSpPr>
            <p:nvPr/>
          </p:nvSpPr>
          <p:spPr bwMode="auto">
            <a:xfrm rot="5400000">
              <a:off x="2628900" y="2400300"/>
              <a:ext cx="152400" cy="25146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164" name="Oval 61"/>
            <p:cNvSpPr>
              <a:spLocks noChangeArrowheads="1"/>
            </p:cNvSpPr>
            <p:nvPr/>
          </p:nvSpPr>
          <p:spPr bwMode="auto">
            <a:xfrm>
              <a:off x="3922713" y="288607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165" name="TextBox 62"/>
            <p:cNvSpPr txBox="1">
              <a:spLocks noChangeArrowheads="1"/>
            </p:cNvSpPr>
            <p:nvPr/>
          </p:nvSpPr>
          <p:spPr bwMode="auto">
            <a:xfrm>
              <a:off x="3937000" y="2792413"/>
              <a:ext cx="605069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clip</a:t>
              </a:r>
            </a:p>
          </p:txBody>
        </p:sp>
      </p:grp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2033588" y="4473576"/>
          <a:ext cx="1776412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Equation" r:id="rId5" imgW="1777680" imgH="1473120" progId="Equation.DSMT4">
                  <p:embed/>
                </p:oleObj>
              </mc:Choice>
              <mc:Fallback>
                <p:oleObj name="Equation" r:id="rId5" imgW="1777680" imgH="1473120" progId="Equation.DSMT4">
                  <p:embed/>
                  <p:pic>
                    <p:nvPicPr>
                      <p:cNvPr id="614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4473576"/>
                        <a:ext cx="1776412" cy="147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4921250" y="4129089"/>
          <a:ext cx="5670550" cy="220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Equation" r:id="rId7" imgW="5676840" imgH="2209680" progId="Equation.3">
                  <p:embed/>
                </p:oleObj>
              </mc:Choice>
              <mc:Fallback>
                <p:oleObj name="Equation" r:id="rId7" imgW="5676840" imgH="2209680" progId="Equation.3">
                  <p:embed/>
                  <p:pic>
                    <p:nvPicPr>
                      <p:cNvPr id="61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4129089"/>
                        <a:ext cx="5670550" cy="2205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ight Arrow 46"/>
          <p:cNvSpPr/>
          <p:nvPr/>
        </p:nvSpPr>
        <p:spPr bwMode="auto">
          <a:xfrm>
            <a:off x="4038600" y="4572000"/>
            <a:ext cx="762000" cy="13716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9625" y="3335453"/>
            <a:ext cx="871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allowing w to change we represent more kinds of transformations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0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DC67B4EC-75C4-094B-890D-553D21F73723}" type="slidenum">
              <a:rPr lang="es-ES" sz="1000">
                <a:latin typeface="Arial" charset="0"/>
              </a:rPr>
              <a:pPr lvl="1"/>
              <a:t>3</a:t>
            </a:fld>
            <a:endParaRPr lang="es-ES" sz="1000">
              <a:latin typeface="Arial" charset="0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6781800" cy="10668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Perspective Projection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1574800"/>
            <a:ext cx="72136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67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1508126" y="274998"/>
            <a:ext cx="8913813" cy="914400"/>
          </a:xfrm>
        </p:spPr>
        <p:txBody>
          <a:bodyPr/>
          <a:lstStyle/>
          <a:p>
            <a:r>
              <a:rPr lang="en-US" dirty="0"/>
              <a:t>Distance</a:t>
            </a:r>
          </a:p>
        </p:txBody>
      </p:sp>
      <p:grpSp>
        <p:nvGrpSpPr>
          <p:cNvPr id="6149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6167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68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69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0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1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2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3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4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5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6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7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8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9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0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1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2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3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4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5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6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7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8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pic>
        <p:nvPicPr>
          <p:cNvPr id="615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151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6152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53" name="Straight Connector 35"/>
          <p:cNvCxnSpPr>
            <a:cxnSpLocks noChangeShapeType="1"/>
          </p:cNvCxnSpPr>
          <p:nvPr/>
        </p:nvCxnSpPr>
        <p:spPr bwMode="auto">
          <a:xfrm rot="5400000">
            <a:off x="7583488" y="2933700"/>
            <a:ext cx="12938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54" name="Straight Connector 37"/>
          <p:cNvCxnSpPr>
            <a:cxnSpLocks noChangeShapeType="1"/>
          </p:cNvCxnSpPr>
          <p:nvPr/>
        </p:nvCxnSpPr>
        <p:spPr bwMode="auto">
          <a:xfrm rot="5400000">
            <a:off x="4764088" y="2781300"/>
            <a:ext cx="14462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155" name="TextBox 38"/>
          <p:cNvSpPr txBox="1">
            <a:spLocks noChangeArrowheads="1"/>
          </p:cNvSpPr>
          <p:nvPr/>
        </p:nvSpPr>
        <p:spPr bwMode="auto">
          <a:xfrm>
            <a:off x="5105400" y="1600200"/>
            <a:ext cx="774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screen</a:t>
            </a:r>
          </a:p>
        </p:txBody>
      </p:sp>
      <p:sp>
        <p:nvSpPr>
          <p:cNvPr id="6156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6157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158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sp>
        <p:nvSpPr>
          <p:cNvPr id="6159" name="TextBox 45"/>
          <p:cNvSpPr txBox="1">
            <a:spLocks noChangeArrowheads="1"/>
          </p:cNvSpPr>
          <p:nvPr/>
        </p:nvSpPr>
        <p:spPr bwMode="auto">
          <a:xfrm>
            <a:off x="7959726" y="3505200"/>
            <a:ext cx="574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z</a:t>
            </a:r>
            <a:r>
              <a:rPr lang="en-US" baseline="-25000">
                <a:latin typeface="Times New Roman" pitchFamily="18" charset="0"/>
              </a:rPr>
              <a:t>view</a:t>
            </a:r>
          </a:p>
        </p:txBody>
      </p:sp>
      <p:sp>
        <p:nvSpPr>
          <p:cNvPr id="6160" name="TextBox 49"/>
          <p:cNvSpPr txBox="1">
            <a:spLocks noChangeArrowheads="1"/>
          </p:cNvSpPr>
          <p:nvPr/>
        </p:nvSpPr>
        <p:spPr bwMode="auto">
          <a:xfrm>
            <a:off x="8404226" y="2057400"/>
            <a:ext cx="587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  <a:r>
              <a:rPr lang="en-US" baseline="-25000">
                <a:latin typeface="Times New Roman" pitchFamily="18" charset="0"/>
              </a:rPr>
              <a:t>view</a:t>
            </a:r>
          </a:p>
        </p:txBody>
      </p:sp>
      <p:cxnSp>
        <p:nvCxnSpPr>
          <p:cNvPr id="6161" name="Straight Connector 51"/>
          <p:cNvCxnSpPr>
            <a:cxnSpLocks noChangeShapeType="1"/>
          </p:cNvCxnSpPr>
          <p:nvPr/>
        </p:nvCxnSpPr>
        <p:spPr bwMode="auto">
          <a:xfrm>
            <a:off x="8229600" y="2286000"/>
            <a:ext cx="1524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162" name="Right Brace 52"/>
          <p:cNvSpPr>
            <a:spLocks/>
          </p:cNvSpPr>
          <p:nvPr/>
        </p:nvSpPr>
        <p:spPr bwMode="auto">
          <a:xfrm rot="5400000">
            <a:off x="4152900" y="2939932"/>
            <a:ext cx="152400" cy="2514600"/>
          </a:xfrm>
          <a:prstGeom prst="rightBrace">
            <a:avLst>
              <a:gd name="adj1" fmla="val 832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6163" name="TextBox 54"/>
          <p:cNvSpPr txBox="1">
            <a:spLocks noChangeArrowheads="1"/>
          </p:cNvSpPr>
          <p:nvPr/>
        </p:nvSpPr>
        <p:spPr bwMode="auto">
          <a:xfrm>
            <a:off x="4038600" y="4273432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d</a:t>
            </a:r>
          </a:p>
        </p:txBody>
      </p:sp>
      <p:sp>
        <p:nvSpPr>
          <p:cNvPr id="6164" name="Oval 61"/>
          <p:cNvSpPr>
            <a:spLocks noChangeArrowheads="1"/>
          </p:cNvSpPr>
          <p:nvPr/>
        </p:nvSpPr>
        <p:spPr bwMode="auto">
          <a:xfrm>
            <a:off x="5446713" y="2886075"/>
            <a:ext cx="76200" cy="76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6165" name="TextBox 62"/>
          <p:cNvSpPr txBox="1">
            <a:spLocks noChangeArrowheads="1"/>
          </p:cNvSpPr>
          <p:nvPr/>
        </p:nvSpPr>
        <p:spPr bwMode="auto">
          <a:xfrm>
            <a:off x="5461001" y="2792413"/>
            <a:ext cx="5191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  <a:r>
              <a:rPr lang="en-US" baseline="-25000">
                <a:latin typeface="Times New Roman" pitchFamily="18" charset="0"/>
              </a:rPr>
              <a:t>clip</a:t>
            </a:r>
          </a:p>
        </p:txBody>
      </p:sp>
      <p:cxnSp>
        <p:nvCxnSpPr>
          <p:cNvPr id="45" name="Straight Connector 37"/>
          <p:cNvCxnSpPr>
            <a:cxnSpLocks noChangeShapeType="1"/>
          </p:cNvCxnSpPr>
          <p:nvPr/>
        </p:nvCxnSpPr>
        <p:spPr bwMode="auto">
          <a:xfrm rot="5400000">
            <a:off x="3855788" y="2785202"/>
            <a:ext cx="14462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6" name="Right Brace 52"/>
          <p:cNvSpPr>
            <a:spLocks/>
          </p:cNvSpPr>
          <p:nvPr/>
        </p:nvSpPr>
        <p:spPr bwMode="auto">
          <a:xfrm rot="5400000">
            <a:off x="3705551" y="2934948"/>
            <a:ext cx="142827" cy="1605448"/>
          </a:xfrm>
          <a:prstGeom prst="rightBrace">
            <a:avLst>
              <a:gd name="adj1" fmla="val 832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8" name="TextBox 54"/>
          <p:cNvSpPr txBox="1">
            <a:spLocks noChangeArrowheads="1"/>
          </p:cNvSpPr>
          <p:nvPr/>
        </p:nvSpPr>
        <p:spPr bwMode="auto">
          <a:xfrm>
            <a:off x="3591465" y="3732580"/>
            <a:ext cx="3770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d’</a:t>
            </a:r>
          </a:p>
        </p:txBody>
      </p:sp>
      <p:sp>
        <p:nvSpPr>
          <p:cNvPr id="49" name="Oval 61"/>
          <p:cNvSpPr>
            <a:spLocks noChangeArrowheads="1"/>
          </p:cNvSpPr>
          <p:nvPr/>
        </p:nvSpPr>
        <p:spPr bwMode="auto">
          <a:xfrm>
            <a:off x="4539276" y="3104363"/>
            <a:ext cx="76200" cy="76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0" name="TextBox 62"/>
          <p:cNvSpPr txBox="1">
            <a:spLocks noChangeArrowheads="1"/>
          </p:cNvSpPr>
          <p:nvPr/>
        </p:nvSpPr>
        <p:spPr bwMode="auto">
          <a:xfrm>
            <a:off x="4553564" y="3060700"/>
            <a:ext cx="5693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itchFamily="18" charset="0"/>
              </a:rPr>
              <a:t>y'</a:t>
            </a:r>
            <a:r>
              <a:rPr lang="en-US" baseline="-25000" dirty="0" err="1">
                <a:latin typeface="Times New Roman" pitchFamily="18" charset="0"/>
              </a:rPr>
              <a:t>clip</a:t>
            </a:r>
            <a:endParaRPr lang="en-US" baseline="-25000" dirty="0"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55428" y="4541468"/>
            <a:ext cx="34512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err="1"/>
              <a:t>y</a:t>
            </a:r>
            <a:r>
              <a:rPr lang="en-US" baseline="-25000" dirty="0" err="1"/>
              <a:t>clip</a:t>
            </a:r>
            <a:r>
              <a:rPr lang="en-US" dirty="0"/>
              <a:t> = d </a:t>
            </a:r>
            <a:r>
              <a:rPr lang="en-US" dirty="0" err="1"/>
              <a:t>y</a:t>
            </a:r>
            <a:r>
              <a:rPr lang="en-US" baseline="-25000" dirty="0" err="1"/>
              <a:t>view</a:t>
            </a:r>
            <a:r>
              <a:rPr lang="en-US" dirty="0"/>
              <a:t>/(-</a:t>
            </a:r>
            <a:r>
              <a:rPr lang="en-US" dirty="0" err="1"/>
              <a:t>z</a:t>
            </a:r>
            <a:r>
              <a:rPr lang="en-US" baseline="-25000" dirty="0" err="1"/>
              <a:t>view</a:t>
            </a:r>
            <a:r>
              <a:rPr lang="en-US" dirty="0"/>
              <a:t>)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y'</a:t>
            </a:r>
            <a:r>
              <a:rPr lang="en-US" baseline="-25000" dirty="0" err="1"/>
              <a:t>clip</a:t>
            </a:r>
            <a:r>
              <a:rPr lang="en-US" dirty="0"/>
              <a:t> = d’ </a:t>
            </a:r>
            <a:r>
              <a:rPr lang="en-US" dirty="0" err="1"/>
              <a:t>y</a:t>
            </a:r>
            <a:r>
              <a:rPr lang="en-US" baseline="-25000" dirty="0" err="1"/>
              <a:t>view</a:t>
            </a:r>
            <a:r>
              <a:rPr lang="en-US" dirty="0"/>
              <a:t>/(-</a:t>
            </a:r>
            <a:r>
              <a:rPr lang="en-US" dirty="0" err="1"/>
              <a:t>z</a:t>
            </a:r>
            <a:r>
              <a:rPr lang="en-US" baseline="-25000" dirty="0" err="1"/>
              <a:t>view</a:t>
            </a:r>
            <a:r>
              <a:rPr lang="en-US" dirty="0"/>
              <a:t>) = (d’/d) </a:t>
            </a:r>
            <a:r>
              <a:rPr lang="en-US" dirty="0" err="1"/>
              <a:t>y</a:t>
            </a:r>
            <a:r>
              <a:rPr lang="en-US" baseline="-25000" dirty="0" err="1"/>
              <a:t>clip</a:t>
            </a:r>
            <a:endParaRPr lang="en-US" baseline="-25000" dirty="0"/>
          </a:p>
          <a:p>
            <a:pPr>
              <a:spcAft>
                <a:spcPts val="1200"/>
              </a:spcAft>
            </a:pPr>
            <a:r>
              <a:rPr lang="en-US" dirty="0"/>
              <a:t>Changing parameter d just changes scale of projection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106" y="5002743"/>
            <a:ext cx="1116374" cy="115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326" y="5306323"/>
            <a:ext cx="558187" cy="576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6763559" y="4926848"/>
            <a:ext cx="1196167" cy="123437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8391004" y="4926848"/>
            <a:ext cx="1196167" cy="123437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4655" y="456742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d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501063" y="4567425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d’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60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864" b="86354" l="19568" r="74899"/>
                    </a14:imgEffect>
                  </a14:imgLayer>
                </a14:imgProps>
              </a:ext>
            </a:extLst>
          </a:blip>
          <a:srcRect l="13631" t="35336" r="24677" b="7637"/>
          <a:stretch>
            <a:fillRect/>
          </a:stretch>
        </p:blipFill>
        <p:spPr bwMode="auto">
          <a:xfrm>
            <a:off x="4911725" y="2151142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1524001" y="347494"/>
            <a:ext cx="9602911" cy="914400"/>
          </a:xfrm>
        </p:spPr>
        <p:txBody>
          <a:bodyPr>
            <a:normAutofit/>
          </a:bodyPr>
          <a:lstStyle/>
          <a:p>
            <a:r>
              <a:rPr lang="en-US" dirty="0"/>
              <a:t>Perspective Distortion and Distance</a:t>
            </a:r>
          </a:p>
        </p:txBody>
      </p:sp>
      <p:grpSp>
        <p:nvGrpSpPr>
          <p:cNvPr id="6149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6167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68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69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0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1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2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3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4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5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6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7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8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9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0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1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2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3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4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5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6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7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8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pic>
        <p:nvPicPr>
          <p:cNvPr id="6150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271" b="86354" l="19568" r="73954"/>
                    </a14:imgEffect>
                  </a14:imgLayer>
                </a14:imgProps>
              </a:ext>
            </a:extLst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151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6152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53" name="Straight Connector 35"/>
          <p:cNvCxnSpPr>
            <a:cxnSpLocks noChangeShapeType="1"/>
          </p:cNvCxnSpPr>
          <p:nvPr/>
        </p:nvCxnSpPr>
        <p:spPr bwMode="auto">
          <a:xfrm rot="5400000">
            <a:off x="7583488" y="2933700"/>
            <a:ext cx="12938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54" name="Straight Connector 37"/>
          <p:cNvCxnSpPr>
            <a:cxnSpLocks noChangeShapeType="1"/>
          </p:cNvCxnSpPr>
          <p:nvPr/>
        </p:nvCxnSpPr>
        <p:spPr bwMode="auto">
          <a:xfrm rot="5400000">
            <a:off x="4764088" y="2781300"/>
            <a:ext cx="14462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155" name="TextBox 38"/>
          <p:cNvSpPr txBox="1">
            <a:spLocks noChangeArrowheads="1"/>
          </p:cNvSpPr>
          <p:nvPr/>
        </p:nvSpPr>
        <p:spPr bwMode="auto">
          <a:xfrm>
            <a:off x="5105400" y="1600200"/>
            <a:ext cx="774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screen</a:t>
            </a:r>
          </a:p>
        </p:txBody>
      </p:sp>
      <p:sp>
        <p:nvSpPr>
          <p:cNvPr id="6156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6157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158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sp>
        <p:nvSpPr>
          <p:cNvPr id="6159" name="TextBox 45"/>
          <p:cNvSpPr txBox="1">
            <a:spLocks noChangeArrowheads="1"/>
          </p:cNvSpPr>
          <p:nvPr/>
        </p:nvSpPr>
        <p:spPr bwMode="auto">
          <a:xfrm>
            <a:off x="7959726" y="3505200"/>
            <a:ext cx="574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z</a:t>
            </a:r>
            <a:r>
              <a:rPr lang="en-US" baseline="-25000">
                <a:latin typeface="Times New Roman" pitchFamily="18" charset="0"/>
              </a:rPr>
              <a:t>view</a:t>
            </a:r>
          </a:p>
        </p:txBody>
      </p:sp>
      <p:sp>
        <p:nvSpPr>
          <p:cNvPr id="6160" name="TextBox 49"/>
          <p:cNvSpPr txBox="1">
            <a:spLocks noChangeArrowheads="1"/>
          </p:cNvSpPr>
          <p:nvPr/>
        </p:nvSpPr>
        <p:spPr bwMode="auto">
          <a:xfrm>
            <a:off x="8404226" y="2057400"/>
            <a:ext cx="587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  <a:r>
              <a:rPr lang="en-US" baseline="-25000">
                <a:latin typeface="Times New Roman" pitchFamily="18" charset="0"/>
              </a:rPr>
              <a:t>view</a:t>
            </a:r>
          </a:p>
        </p:txBody>
      </p:sp>
      <p:cxnSp>
        <p:nvCxnSpPr>
          <p:cNvPr id="6161" name="Straight Connector 51"/>
          <p:cNvCxnSpPr>
            <a:cxnSpLocks noChangeShapeType="1"/>
          </p:cNvCxnSpPr>
          <p:nvPr/>
        </p:nvCxnSpPr>
        <p:spPr bwMode="auto">
          <a:xfrm>
            <a:off x="8229600" y="2286000"/>
            <a:ext cx="1524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162" name="Right Brace 52"/>
          <p:cNvSpPr>
            <a:spLocks/>
          </p:cNvSpPr>
          <p:nvPr/>
        </p:nvSpPr>
        <p:spPr bwMode="auto">
          <a:xfrm rot="5400000">
            <a:off x="4152900" y="2939932"/>
            <a:ext cx="152400" cy="2514600"/>
          </a:xfrm>
          <a:prstGeom prst="rightBrace">
            <a:avLst>
              <a:gd name="adj1" fmla="val 832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6163" name="TextBox 54"/>
          <p:cNvSpPr txBox="1">
            <a:spLocks noChangeArrowheads="1"/>
          </p:cNvSpPr>
          <p:nvPr/>
        </p:nvSpPr>
        <p:spPr bwMode="auto">
          <a:xfrm>
            <a:off x="4038600" y="4273432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d</a:t>
            </a:r>
          </a:p>
        </p:txBody>
      </p:sp>
      <p:sp>
        <p:nvSpPr>
          <p:cNvPr id="6164" name="Oval 61"/>
          <p:cNvSpPr>
            <a:spLocks noChangeArrowheads="1"/>
          </p:cNvSpPr>
          <p:nvPr/>
        </p:nvSpPr>
        <p:spPr bwMode="auto">
          <a:xfrm>
            <a:off x="5446713" y="2886075"/>
            <a:ext cx="76200" cy="76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6165" name="TextBox 62"/>
          <p:cNvSpPr txBox="1">
            <a:spLocks noChangeArrowheads="1"/>
          </p:cNvSpPr>
          <p:nvPr/>
        </p:nvSpPr>
        <p:spPr bwMode="auto">
          <a:xfrm>
            <a:off x="5461001" y="2792413"/>
            <a:ext cx="5191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  <a:r>
              <a:rPr lang="en-US" baseline="-25000">
                <a:latin typeface="Times New Roman" pitchFamily="18" charset="0"/>
              </a:rPr>
              <a:t>clip</a:t>
            </a:r>
          </a:p>
        </p:txBody>
      </p:sp>
      <p:sp>
        <p:nvSpPr>
          <p:cNvPr id="46" name="Right Brace 52"/>
          <p:cNvSpPr>
            <a:spLocks/>
          </p:cNvSpPr>
          <p:nvPr/>
        </p:nvSpPr>
        <p:spPr bwMode="auto">
          <a:xfrm rot="5400000">
            <a:off x="3715617" y="2929625"/>
            <a:ext cx="142827" cy="1605448"/>
          </a:xfrm>
          <a:prstGeom prst="rightBrace">
            <a:avLst>
              <a:gd name="adj1" fmla="val 8326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8" name="TextBox 54"/>
          <p:cNvSpPr txBox="1">
            <a:spLocks noChangeArrowheads="1"/>
          </p:cNvSpPr>
          <p:nvPr/>
        </p:nvSpPr>
        <p:spPr bwMode="auto">
          <a:xfrm>
            <a:off x="3629030" y="3793904"/>
            <a:ext cx="37702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d’</a:t>
            </a:r>
          </a:p>
        </p:txBody>
      </p:sp>
      <p:sp>
        <p:nvSpPr>
          <p:cNvPr id="49" name="Oval 61"/>
          <p:cNvSpPr>
            <a:spLocks noChangeArrowheads="1"/>
          </p:cNvSpPr>
          <p:nvPr/>
        </p:nvSpPr>
        <p:spPr bwMode="auto">
          <a:xfrm>
            <a:off x="4539276" y="2934806"/>
            <a:ext cx="76200" cy="76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0" name="TextBox 62"/>
          <p:cNvSpPr txBox="1">
            <a:spLocks noChangeArrowheads="1"/>
          </p:cNvSpPr>
          <p:nvPr/>
        </p:nvSpPr>
        <p:spPr bwMode="auto">
          <a:xfrm>
            <a:off x="3895046" y="2604298"/>
            <a:ext cx="56938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itchFamily="18" charset="0"/>
              </a:rPr>
              <a:t>y'</a:t>
            </a:r>
            <a:r>
              <a:rPr lang="en-US" baseline="-25000" dirty="0" err="1">
                <a:latin typeface="Times New Roman" pitchFamily="18" charset="0"/>
              </a:rPr>
              <a:t>clip</a:t>
            </a:r>
            <a:endParaRPr lang="en-US" baseline="-25000" dirty="0">
              <a:latin typeface="Times New Roman" pitchFamily="18" charset="0"/>
            </a:endParaRPr>
          </a:p>
        </p:txBody>
      </p:sp>
      <p:cxnSp>
        <p:nvCxnSpPr>
          <p:cNvPr id="83" name="Straight Connector 37"/>
          <p:cNvCxnSpPr>
            <a:cxnSpLocks noChangeShapeType="1"/>
          </p:cNvCxnSpPr>
          <p:nvPr/>
        </p:nvCxnSpPr>
        <p:spPr bwMode="auto">
          <a:xfrm rot="5400000">
            <a:off x="3841563" y="2788620"/>
            <a:ext cx="14462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4" name="TextBox 38"/>
          <p:cNvSpPr txBox="1">
            <a:spLocks noChangeArrowheads="1"/>
          </p:cNvSpPr>
          <p:nvPr/>
        </p:nvSpPr>
        <p:spPr bwMode="auto">
          <a:xfrm>
            <a:off x="4182875" y="1607520"/>
            <a:ext cx="774700" cy="369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screen</a:t>
            </a:r>
          </a:p>
        </p:txBody>
      </p:sp>
      <p:cxnSp>
        <p:nvCxnSpPr>
          <p:cNvPr id="85" name="Straight Connector 32"/>
          <p:cNvCxnSpPr>
            <a:cxnSpLocks noChangeShapeType="1"/>
          </p:cNvCxnSpPr>
          <p:nvPr/>
        </p:nvCxnSpPr>
        <p:spPr bwMode="auto">
          <a:xfrm flipV="1">
            <a:off x="2984305" y="2242344"/>
            <a:ext cx="3794750" cy="126743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8" name="TextBox 87"/>
          <p:cNvSpPr txBox="1"/>
          <p:nvPr/>
        </p:nvSpPr>
        <p:spPr>
          <a:xfrm>
            <a:off x="1184705" y="4957044"/>
            <a:ext cx="887369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To change degree of perspective distortion, need to change distance from eye to scene,</a:t>
            </a:r>
          </a:p>
          <a:p>
            <a:pPr>
              <a:spcAft>
                <a:spcPts val="1200"/>
              </a:spcAft>
            </a:pPr>
            <a:r>
              <a:rPr lang="en-US" dirty="0"/>
              <a:t>…by moving scene closer or farther to eye,</a:t>
            </a:r>
          </a:p>
          <a:p>
            <a:pPr>
              <a:spcAft>
                <a:spcPts val="1200"/>
              </a:spcAft>
            </a:pPr>
            <a:r>
              <a:rPr lang="en-US" dirty="0"/>
              <a:t>… along z axis in viewing coordinates</a:t>
            </a:r>
          </a:p>
        </p:txBody>
      </p:sp>
    </p:spTree>
    <p:extLst>
      <p:ext uri="{BB962C8B-B14F-4D97-AF65-F5344CB8AC3E}">
        <p14:creationId xmlns:p14="http://schemas.microsoft.com/office/powerpoint/2010/main" val="1766864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 in </a:t>
            </a:r>
            <a:r>
              <a:rPr lang="en-US" dirty="0" err="1"/>
              <a:t>WebGL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061" y="1690690"/>
            <a:ext cx="10437813" cy="22597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Just like with parallel viewing we will</a:t>
            </a:r>
          </a:p>
          <a:p>
            <a:pPr lvl="1"/>
            <a:r>
              <a:rPr lang="en-US" dirty="0"/>
              <a:t>Define a viewing volume</a:t>
            </a:r>
          </a:p>
          <a:p>
            <a:pPr lvl="1"/>
            <a:r>
              <a:rPr lang="en-US" dirty="0"/>
              <a:t>Construct a </a:t>
            </a:r>
            <a:r>
              <a:rPr lang="en-US" b="1" i="1" dirty="0"/>
              <a:t>normalization transformation </a:t>
            </a:r>
            <a:endParaRPr lang="en-US" dirty="0"/>
          </a:p>
          <a:p>
            <a:r>
              <a:rPr lang="en-US" dirty="0"/>
              <a:t>We turn a perspective projection into orthogonal projection</a:t>
            </a:r>
          </a:p>
          <a:p>
            <a:r>
              <a:rPr lang="en-US" dirty="0"/>
              <a:t>This allows us to use the built-in orthogonal projection in </a:t>
            </a:r>
            <a:r>
              <a:rPr lang="en-US" dirty="0" err="1"/>
              <a:t>WebGL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62511-2F9C-48E9-89C6-6F733291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88" y="3741893"/>
            <a:ext cx="10265595" cy="311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52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64002"/>
            <a:ext cx="8913813" cy="914400"/>
          </a:xfrm>
        </p:spPr>
        <p:txBody>
          <a:bodyPr/>
          <a:lstStyle/>
          <a:p>
            <a:r>
              <a:rPr lang="en-US" altLang="en-US" sz="4100" dirty="0">
                <a:ea typeface="ＭＳ Ｐゴシック" pitchFamily="-84" charset="-128"/>
              </a:rPr>
              <a:t>Perspective Normalization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813" y="1524000"/>
            <a:ext cx="11609798" cy="4724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 dirty="0">
                <a:ea typeface="ＭＳ Ｐゴシック" pitchFamily="-84" charset="-128"/>
              </a:rPr>
              <a:t>Consider a simple perspective with </a:t>
            </a:r>
          </a:p>
          <a:p>
            <a:r>
              <a:rPr lang="en-US" altLang="en-US" sz="2400" dirty="0">
                <a:ea typeface="ＭＳ Ｐゴシック" pitchFamily="-84" charset="-128"/>
              </a:rPr>
              <a:t>the COP at the origin, </a:t>
            </a:r>
          </a:p>
          <a:p>
            <a:r>
              <a:rPr lang="en-US" altLang="en-US" sz="2400" dirty="0">
                <a:ea typeface="ＭＳ Ｐゴシック" pitchFamily="-84" charset="-128"/>
              </a:rPr>
              <a:t>the near clipping plane at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itchFamily="-84" charset="-128"/>
              </a:rPr>
              <a:t>z </a:t>
            </a:r>
            <a:r>
              <a:rPr lang="en-US" altLang="en-US" sz="2400" dirty="0">
                <a:ea typeface="ＭＳ Ｐゴシック" pitchFamily="-84" charset="-128"/>
              </a:rPr>
              <a:t>= -1, and </a:t>
            </a:r>
          </a:p>
          <a:p>
            <a:r>
              <a:rPr lang="en-US" altLang="en-US" sz="2400" dirty="0">
                <a:ea typeface="ＭＳ Ｐゴシック" pitchFamily="-84" charset="-128"/>
              </a:rPr>
              <a:t>a 90 degree field of view determined by the planes </a:t>
            </a:r>
            <a:r>
              <a:rPr lang="en-US" altLang="en-US" sz="2700" dirty="0">
                <a:ea typeface="ＭＳ Ｐゴシック" pitchFamily="-84" charset="-128"/>
              </a:rPr>
              <a:t> </a:t>
            </a:r>
            <a:r>
              <a:rPr lang="en-US" altLang="en-US" sz="2700" i="1" dirty="0">
                <a:latin typeface="Times New Roman" panose="02020603050405020304" pitchFamily="18" charset="0"/>
                <a:ea typeface="ＭＳ Ｐゴシック" pitchFamily="-84" charset="-128"/>
              </a:rPr>
              <a:t>x =</a:t>
            </a:r>
            <a:r>
              <a:rPr lang="en-US" altLang="en-US" sz="2700" dirty="0">
                <a:ea typeface="ＭＳ Ｐゴシック" pitchFamily="-84" charset="-128"/>
              </a:rPr>
              <a:t> </a:t>
            </a:r>
            <a:r>
              <a:rPr lang="en-US" altLang="en-US" sz="2700" dirty="0">
                <a:ea typeface="ＭＳ Ｐゴシック" pitchFamily="-84" charset="-128"/>
                <a:sym typeface="Symbol" panose="05050102010706020507" pitchFamily="18" charset="2"/>
              </a:rPr>
              <a:t></a:t>
            </a:r>
            <a:r>
              <a:rPr lang="en-US" altLang="en-US" sz="2700" i="1" dirty="0">
                <a:latin typeface="Times New Roman" panose="02020603050405020304" pitchFamily="18" charset="0"/>
                <a:ea typeface="ＭＳ Ｐゴシック" pitchFamily="-84" charset="-128"/>
                <a:sym typeface="Symbol" panose="05050102010706020507" pitchFamily="18" charset="2"/>
              </a:rPr>
              <a:t>z</a:t>
            </a:r>
            <a:r>
              <a:rPr lang="en-US" altLang="en-US" sz="2700" dirty="0">
                <a:ea typeface="ＭＳ Ｐゴシック" pitchFamily="-84" charset="-128"/>
                <a:sym typeface="Symbol" panose="05050102010706020507" pitchFamily="18" charset="2"/>
              </a:rPr>
              <a:t>, </a:t>
            </a:r>
            <a:r>
              <a:rPr lang="en-US" altLang="en-US" sz="2700" i="1" dirty="0">
                <a:latin typeface="Times New Roman" panose="02020603050405020304" pitchFamily="18" charset="0"/>
                <a:ea typeface="ＭＳ Ｐゴシック" pitchFamily="-84" charset="-128"/>
                <a:sym typeface="Symbol" panose="05050102010706020507" pitchFamily="18" charset="2"/>
              </a:rPr>
              <a:t>y =</a:t>
            </a:r>
            <a:r>
              <a:rPr lang="en-US" altLang="en-US" sz="2700" dirty="0">
                <a:ea typeface="ＭＳ Ｐゴシック" pitchFamily="-84" charset="-128"/>
                <a:sym typeface="Symbol" panose="05050102010706020507" pitchFamily="18" charset="2"/>
              </a:rPr>
              <a:t> </a:t>
            </a:r>
            <a:r>
              <a:rPr lang="en-US" altLang="en-US" sz="2700" i="1" dirty="0">
                <a:latin typeface="Times New Roman" panose="02020603050405020304" pitchFamily="18" charset="0"/>
                <a:ea typeface="ＭＳ Ｐゴシック" pitchFamily="-84" charset="-128"/>
                <a:sym typeface="Symbol" panose="05050102010706020507" pitchFamily="18" charset="2"/>
              </a:rPr>
              <a:t>z</a:t>
            </a:r>
          </a:p>
        </p:txBody>
      </p:sp>
      <p:pic>
        <p:nvPicPr>
          <p:cNvPr id="19461" name="Picture 5" descr="C:\BOOK\OpenGL\Paul Final\Art\jpeg\AN05F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72" y="3711809"/>
            <a:ext cx="3253887" cy="2883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56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1519902" y="461494"/>
            <a:ext cx="8913813" cy="914400"/>
          </a:xfrm>
        </p:spPr>
        <p:txBody>
          <a:bodyPr/>
          <a:lstStyle/>
          <a:p>
            <a:r>
              <a:rPr lang="en-US" altLang="en-US" sz="4100">
                <a:ea typeface="ＭＳ Ｐゴシック" pitchFamily="-84" charset="-128"/>
              </a:rPr>
              <a:t>Perspective Matrices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4440" y="1912459"/>
            <a:ext cx="9394462" cy="3670768"/>
          </a:xfrm>
        </p:spPr>
        <p:txBody>
          <a:bodyPr>
            <a:normAutofit fontScale="92500"/>
          </a:bodyPr>
          <a:lstStyle/>
          <a:p>
            <a:pPr>
              <a:buFontTx/>
              <a:buNone/>
            </a:pPr>
            <a:r>
              <a:rPr lang="en-US" altLang="en-US" dirty="0">
                <a:ea typeface="ＭＳ Ｐゴシック" pitchFamily="-84" charset="-128"/>
              </a:rPr>
              <a:t>Simple projection matrix in homogeneous coordinates</a:t>
            </a:r>
          </a:p>
          <a:p>
            <a:pPr>
              <a:buFontTx/>
              <a:buNone/>
            </a:pPr>
            <a:endParaRPr lang="en-US" altLang="en-US" dirty="0">
              <a:ea typeface="ＭＳ Ｐゴシック" pitchFamily="-84" charset="-128"/>
            </a:endParaRPr>
          </a:p>
          <a:p>
            <a:pPr>
              <a:buFontTx/>
              <a:buNone/>
            </a:pP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endParaRPr lang="en-US" altLang="en-US" dirty="0">
              <a:ea typeface="ＭＳ Ｐゴシック" pitchFamily="-84" charset="-128"/>
            </a:endParaRPr>
          </a:p>
          <a:p>
            <a:pPr>
              <a:buFontTx/>
              <a:buNone/>
            </a:pPr>
            <a:endParaRPr lang="en-US" altLang="en-US" dirty="0">
              <a:ea typeface="ＭＳ Ｐゴシック" pitchFamily="-84" charset="-128"/>
            </a:endParaRPr>
          </a:p>
          <a:p>
            <a:pPr>
              <a:buFontTx/>
              <a:buNone/>
            </a:pPr>
            <a:endParaRPr lang="en-US" altLang="en-US" dirty="0">
              <a:ea typeface="ＭＳ Ｐゴシック" pitchFamily="-84" charset="-128"/>
            </a:endParaRPr>
          </a:p>
          <a:p>
            <a:pPr>
              <a:buFontTx/>
              <a:buNone/>
            </a:pPr>
            <a:r>
              <a:rPr lang="en-US" altLang="en-US" dirty="0">
                <a:ea typeface="ＭＳ Ｐゴシック" pitchFamily="-84" charset="-128"/>
              </a:rPr>
              <a:t>Note that this matrix is independent of the far clipping plane</a:t>
            </a:r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5257800" y="2590801"/>
          <a:ext cx="2171700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Equation" r:id="rId3" imgW="990360" imgH="914400" progId="Equation.3">
                  <p:embed/>
                </p:oleObj>
              </mc:Choice>
              <mc:Fallback>
                <p:oleObj name="Equation" r:id="rId3" imgW="990360" imgH="914400" progId="Equation.3">
                  <p:embed/>
                  <p:pic>
                    <p:nvPicPr>
                      <p:cNvPr id="204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590801"/>
                        <a:ext cx="2171700" cy="200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4343400" y="3276600"/>
            <a:ext cx="719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 b="1"/>
              <a:t>M</a:t>
            </a:r>
            <a:r>
              <a:rPr lang="en-US" altLang="en-US"/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1318402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54154"/>
            <a:ext cx="8913813" cy="914400"/>
          </a:xfrm>
        </p:spPr>
        <p:txBody>
          <a:bodyPr/>
          <a:lstStyle/>
          <a:p>
            <a:r>
              <a:rPr lang="en-US" altLang="en-US" sz="4100">
                <a:ea typeface="ＭＳ Ｐゴシック" pitchFamily="-84" charset="-128"/>
              </a:rPr>
              <a:t>Generalization</a:t>
            </a:r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78789"/>
              </p:ext>
            </p:extLst>
          </p:nvPr>
        </p:nvGraphicFramePr>
        <p:xfrm>
          <a:off x="1402548" y="1512870"/>
          <a:ext cx="2171700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Microsoft Equation 3.0" r:id="rId3" imgW="990360" imgH="914400" progId="">
                  <p:embed/>
                </p:oleObj>
              </mc:Choice>
              <mc:Fallback>
                <p:oleObj name="Microsoft Equation 3.0" r:id="rId3" imgW="990360" imgH="914400" progId="">
                  <p:embed/>
                  <p:pic>
                    <p:nvPicPr>
                      <p:cNvPr id="215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2548" y="1512870"/>
                        <a:ext cx="2171700" cy="200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Text Box 6"/>
          <p:cNvSpPr>
            <a:spLocks noGrp="1" noChangeArrowheads="1"/>
          </p:cNvSpPr>
          <p:nvPr>
            <p:ph type="body" idx="1"/>
          </p:nvPr>
        </p:nvSpPr>
        <p:spPr>
          <a:xfrm>
            <a:off x="731542" y="2250878"/>
            <a:ext cx="609600" cy="381000"/>
          </a:xfrm>
          <a:noFill/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Times New Roman" panose="02020603050405020304" pitchFamily="18" charset="0"/>
                <a:ea typeface="ＭＳ Ｐゴシック" pitchFamily="-84" charset="-128"/>
              </a:rPr>
              <a:t>N</a:t>
            </a:r>
            <a:r>
              <a:rPr lang="en-US" altLang="en-US" sz="2000" dirty="0">
                <a:latin typeface="Times New Roman" panose="02020603050405020304" pitchFamily="18" charset="0"/>
                <a:ea typeface="ＭＳ Ｐゴシック" pitchFamily="-84" charset="-128"/>
              </a:rPr>
              <a:t> =</a:t>
            </a:r>
          </a:p>
        </p:txBody>
      </p:sp>
      <p:sp>
        <p:nvSpPr>
          <p:cNvPr id="21510" name="Text Box 7"/>
          <p:cNvSpPr txBox="1">
            <a:spLocks noChangeArrowheads="1"/>
          </p:cNvSpPr>
          <p:nvPr/>
        </p:nvSpPr>
        <p:spPr bwMode="auto">
          <a:xfrm>
            <a:off x="3966608" y="1536780"/>
            <a:ext cx="79294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 sz="2800" dirty="0">
                <a:latin typeface="+mn-lt"/>
              </a:rPr>
              <a:t>after perspective division, the point (</a:t>
            </a:r>
            <a:r>
              <a:rPr lang="en-US" altLang="en-US" sz="2800" i="1" dirty="0">
                <a:latin typeface="+mn-lt"/>
              </a:rPr>
              <a:t>x, y, z</a:t>
            </a:r>
            <a:r>
              <a:rPr lang="en-US" altLang="en-US" sz="2800" dirty="0">
                <a:latin typeface="+mn-lt"/>
              </a:rPr>
              <a:t>, 1) goes to</a:t>
            </a:r>
          </a:p>
        </p:txBody>
      </p:sp>
      <p:sp>
        <p:nvSpPr>
          <p:cNvPr id="21511" name="Text Box 8"/>
          <p:cNvSpPr txBox="1">
            <a:spLocks noChangeArrowheads="1"/>
          </p:cNvSpPr>
          <p:nvPr/>
        </p:nvSpPr>
        <p:spPr bwMode="auto">
          <a:xfrm>
            <a:off x="6753590" y="2206974"/>
            <a:ext cx="258275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 sz="3600" i="1" dirty="0"/>
              <a:t>x’</a:t>
            </a:r>
            <a:r>
              <a:rPr lang="en-US" altLang="en-US" sz="3600" dirty="0"/>
              <a:t> = -</a:t>
            </a:r>
            <a:r>
              <a:rPr lang="en-US" altLang="en-US" sz="3600" i="1" dirty="0"/>
              <a:t>x/z</a:t>
            </a:r>
          </a:p>
          <a:p>
            <a:r>
              <a:rPr lang="en-US" altLang="en-US" sz="3600" i="1" dirty="0"/>
              <a:t>y’ = -y/z</a:t>
            </a:r>
          </a:p>
          <a:p>
            <a:r>
              <a:rPr lang="en-US" altLang="en-US" sz="3600" i="1" dirty="0"/>
              <a:t>z’</a:t>
            </a:r>
            <a:r>
              <a:rPr lang="en-US" altLang="en-US" sz="3600" dirty="0"/>
              <a:t> = -(</a:t>
            </a:r>
            <a:r>
              <a:rPr lang="en-US" altLang="en-US" sz="3600" dirty="0" err="1">
                <a:latin typeface="Symbol" panose="05050102010706020507" pitchFamily="18" charset="2"/>
              </a:rPr>
              <a:t>a</a:t>
            </a:r>
            <a:r>
              <a:rPr lang="en-US" altLang="en-US" sz="3600" dirty="0" err="1"/>
              <a:t>+</a:t>
            </a:r>
            <a:r>
              <a:rPr lang="en-US" altLang="en-US" sz="3600" dirty="0" err="1">
                <a:latin typeface="Symbol" panose="05050102010706020507" pitchFamily="18" charset="2"/>
              </a:rPr>
              <a:t>b</a:t>
            </a:r>
            <a:r>
              <a:rPr lang="en-US" altLang="en-US" sz="3600" dirty="0"/>
              <a:t>/</a:t>
            </a:r>
            <a:r>
              <a:rPr lang="en-US" altLang="en-US" sz="3600" i="1" dirty="0"/>
              <a:t>z</a:t>
            </a:r>
            <a:r>
              <a:rPr lang="en-US" alt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5501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1554163" y="457200"/>
            <a:ext cx="8913813" cy="914400"/>
          </a:xfrm>
        </p:spPr>
        <p:txBody>
          <a:bodyPr/>
          <a:lstStyle/>
          <a:p>
            <a:r>
              <a:rPr lang="en-US" altLang="en-US" sz="4100">
                <a:ea typeface="ＭＳ Ｐゴシック" pitchFamily="-84" charset="-128"/>
              </a:rPr>
              <a:t>Picking </a:t>
            </a:r>
            <a:r>
              <a:rPr lang="en-US" altLang="en-US" sz="4100">
                <a:latin typeface="Symbol" panose="05050102010706020507" pitchFamily="18" charset="2"/>
                <a:ea typeface="ＭＳ Ｐゴシック" pitchFamily="-84" charset="-128"/>
              </a:rPr>
              <a:t>a</a:t>
            </a:r>
            <a:r>
              <a:rPr lang="en-US" altLang="en-US" sz="4100">
                <a:ea typeface="ＭＳ Ｐゴシック" pitchFamily="-84" charset="-128"/>
              </a:rPr>
              <a:t> and </a:t>
            </a:r>
            <a:r>
              <a:rPr lang="en-US" altLang="en-US" sz="4100">
                <a:latin typeface="Symbol" panose="05050102010706020507" pitchFamily="18" charset="2"/>
                <a:ea typeface="ＭＳ Ｐゴシック" pitchFamily="-84" charset="-128"/>
              </a:rPr>
              <a:t>b</a:t>
            </a:r>
          </a:p>
        </p:txBody>
      </p:sp>
      <p:sp>
        <p:nvSpPr>
          <p:cNvPr id="22534" name="Text Box 4"/>
          <p:cNvSpPr txBox="1">
            <a:spLocks noChangeArrowheads="1"/>
          </p:cNvSpPr>
          <p:nvPr/>
        </p:nvSpPr>
        <p:spPr bwMode="auto">
          <a:xfrm>
            <a:off x="1322388" y="1676401"/>
            <a:ext cx="13665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>
                <a:latin typeface="+mn-lt"/>
              </a:rPr>
              <a:t>If we pick</a:t>
            </a:r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365250" y="4191001"/>
            <a:ext cx="540500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altLang="en-US" dirty="0">
                <a:latin typeface="+mn-lt"/>
              </a:rPr>
              <a:t>the near plane is mapped to </a:t>
            </a:r>
            <a:r>
              <a:rPr lang="en-US" altLang="en-US" i="1" dirty="0">
                <a:latin typeface="+mn-lt"/>
              </a:rPr>
              <a:t>z</a:t>
            </a:r>
            <a:r>
              <a:rPr lang="en-US" altLang="en-US" dirty="0">
                <a:latin typeface="+mn-lt"/>
              </a:rPr>
              <a:t> = -1</a:t>
            </a:r>
          </a:p>
          <a:p>
            <a:pPr marL="342900" indent="-342900">
              <a:buFont typeface="Arial"/>
              <a:buChar char="•"/>
            </a:pPr>
            <a:r>
              <a:rPr lang="en-US" altLang="en-US" dirty="0">
                <a:latin typeface="+mn-lt"/>
              </a:rPr>
              <a:t>the far plane is mapped to </a:t>
            </a:r>
            <a:r>
              <a:rPr lang="en-US" altLang="en-US" i="1" dirty="0">
                <a:latin typeface="+mn-lt"/>
              </a:rPr>
              <a:t>z</a:t>
            </a:r>
            <a:r>
              <a:rPr lang="en-US" altLang="en-US" dirty="0">
                <a:latin typeface="+mn-lt"/>
              </a:rPr>
              <a:t> = 1</a:t>
            </a:r>
          </a:p>
          <a:p>
            <a:pPr marL="342900" indent="-342900">
              <a:buFont typeface="Arial"/>
              <a:buChar char="•"/>
            </a:pPr>
            <a:r>
              <a:rPr lang="en-US" altLang="en-US" dirty="0">
                <a:latin typeface="+mn-lt"/>
              </a:rPr>
              <a:t>the sides are mapped to </a:t>
            </a:r>
            <a:r>
              <a:rPr lang="en-US" altLang="en-US" i="1" dirty="0">
                <a:latin typeface="+mn-lt"/>
              </a:rPr>
              <a:t>x</a:t>
            </a:r>
            <a:r>
              <a:rPr lang="en-US" altLang="en-US" dirty="0">
                <a:latin typeface="+mn-lt"/>
              </a:rPr>
              <a:t> = </a:t>
            </a:r>
            <a:r>
              <a:rPr lang="en-US" altLang="en-US" dirty="0">
                <a:latin typeface="+mn-lt"/>
                <a:sym typeface="Symbol" panose="05050102010706020507" pitchFamily="18" charset="2"/>
              </a:rPr>
              <a:t> 1, </a:t>
            </a:r>
            <a:r>
              <a:rPr lang="en-US" altLang="en-US" i="1" dirty="0">
                <a:latin typeface="+mn-lt"/>
                <a:sym typeface="Symbol" panose="05050102010706020507" pitchFamily="18" charset="2"/>
              </a:rPr>
              <a:t>y</a:t>
            </a:r>
            <a:r>
              <a:rPr lang="en-US" altLang="en-US" dirty="0">
                <a:latin typeface="+mn-lt"/>
                <a:sym typeface="Symbol" panose="05050102010706020507" pitchFamily="18" charset="2"/>
              </a:rPr>
              <a:t> =  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677762" y="5562601"/>
            <a:ext cx="66433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 dirty="0">
                <a:latin typeface="+mn-lt"/>
              </a:rPr>
              <a:t>The new view volume is the default clipping volume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CBB44-C697-40A0-BA8B-9BC9D86D1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014" y="486422"/>
            <a:ext cx="6210300" cy="297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513814-21BF-4A12-B614-30DA0AA71308}"/>
                  </a:ext>
                </a:extLst>
              </p:cNvPr>
              <p:cNvSpPr txBox="1"/>
              <p:nvPr/>
            </p:nvSpPr>
            <p:spPr>
              <a:xfrm>
                <a:off x="3067116" y="2050418"/>
                <a:ext cx="2711592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𝑓𝑎𝑟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𝑛𝑒𝑎𝑟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513814-21BF-4A12-B614-30DA0AA7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16" y="2050418"/>
                <a:ext cx="2711592" cy="766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AF11EE-FE34-4239-A728-0C2B93067CD0}"/>
                  </a:ext>
                </a:extLst>
              </p:cNvPr>
              <p:cNvSpPr txBox="1"/>
              <p:nvPr/>
            </p:nvSpPr>
            <p:spPr>
              <a:xfrm>
                <a:off x="2083633" y="3057734"/>
                <a:ext cx="3695075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𝑓𝑎𝑟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𝑛𝑒𝑎𝑟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AF11EE-FE34-4239-A728-0C2B93067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633" y="3057734"/>
                <a:ext cx="3695075" cy="766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954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28600"/>
            <a:ext cx="8899301" cy="1066800"/>
          </a:xfrm>
        </p:spPr>
        <p:txBody>
          <a:bodyPr>
            <a:noAutofit/>
          </a:bodyPr>
          <a:lstStyle/>
          <a:p>
            <a:r>
              <a:rPr lang="en-US" altLang="en-US" sz="3200" dirty="0">
                <a:ea typeface="ＭＳ Ｐゴシック" pitchFamily="-84" charset="-128"/>
              </a:rPr>
              <a:t>Projection and Hidden-Surface Removal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3999"/>
            <a:ext cx="12374380" cy="54689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dirty="0">
                <a:ea typeface="ＭＳ Ｐゴシック" pitchFamily="-84" charset="-128"/>
              </a:rPr>
              <a:t>For two points p</a:t>
            </a:r>
            <a:r>
              <a:rPr lang="en-US" altLang="en-US" sz="2000" baseline="-25000" dirty="0">
                <a:ea typeface="ＭＳ Ｐゴシック" pitchFamily="-84" charset="-128"/>
              </a:rPr>
              <a:t>1</a:t>
            </a:r>
            <a:r>
              <a:rPr lang="en-US" altLang="en-US" sz="2000" dirty="0">
                <a:ea typeface="ＭＳ Ｐゴシック" pitchFamily="-84" charset="-128"/>
              </a:rPr>
              <a:t> and p</a:t>
            </a:r>
            <a:r>
              <a:rPr lang="en-US" altLang="en-US" sz="2000" baseline="-25000" dirty="0">
                <a:ea typeface="ＭＳ Ｐゴシック" pitchFamily="-84" charset="-128"/>
              </a:rPr>
              <a:t>2</a:t>
            </a:r>
            <a:r>
              <a:rPr lang="en-US" altLang="en-US" sz="2000" dirty="0">
                <a:ea typeface="ＭＳ Ｐゴシック" pitchFamily="-84" charset="-128"/>
              </a:rPr>
              <a:t>, if </a:t>
            </a:r>
            <a:r>
              <a:rPr lang="en-US" altLang="en-US" sz="2000" i="1" dirty="0">
                <a:latin typeface="Times New Roman" panose="02020603050405020304" pitchFamily="18" charset="0"/>
                <a:ea typeface="ＭＳ Ｐゴシック" pitchFamily="-84" charset="-128"/>
              </a:rPr>
              <a:t>z</a:t>
            </a:r>
            <a:r>
              <a:rPr lang="en-US" altLang="en-US" sz="2000" baseline="-25000" dirty="0">
                <a:latin typeface="Times New Roman" panose="02020603050405020304" pitchFamily="18" charset="0"/>
                <a:ea typeface="ＭＳ Ｐゴシック" pitchFamily="-84" charset="-128"/>
              </a:rPr>
              <a:t>1</a:t>
            </a:r>
            <a:r>
              <a:rPr lang="en-US" altLang="en-US" sz="2000" dirty="0">
                <a:latin typeface="Times New Roman" panose="02020603050405020304" pitchFamily="18" charset="0"/>
                <a:ea typeface="ＭＳ Ｐゴシック" pitchFamily="-84" charset="-128"/>
              </a:rPr>
              <a:t> &gt; </a:t>
            </a:r>
            <a:r>
              <a:rPr lang="en-US" altLang="en-US" sz="2000" i="1" dirty="0">
                <a:latin typeface="Times New Roman" panose="02020603050405020304" pitchFamily="18" charset="0"/>
                <a:ea typeface="ＭＳ Ｐゴシック" pitchFamily="-84" charset="-128"/>
              </a:rPr>
              <a:t>z</a:t>
            </a:r>
            <a:r>
              <a:rPr lang="en-US" altLang="en-US" sz="2000" baseline="-25000" dirty="0">
                <a:latin typeface="Times New Roman" panose="02020603050405020304" pitchFamily="18" charset="0"/>
                <a:ea typeface="ＭＳ Ｐゴシック" pitchFamily="-84" charset="-128"/>
              </a:rPr>
              <a:t>2</a:t>
            </a:r>
            <a:r>
              <a:rPr lang="en-US" altLang="en-US" sz="2000" dirty="0">
                <a:ea typeface="ＭＳ Ｐゴシック" pitchFamily="-84" charset="-128"/>
              </a:rPr>
              <a:t> in the original clipping volume then for the transformed points </a:t>
            </a:r>
            <a:r>
              <a:rPr lang="en-US" altLang="en-US" sz="2000" i="1" dirty="0">
                <a:ea typeface="ＭＳ Ｐゴシック" pitchFamily="-84" charset="-128"/>
              </a:rPr>
              <a:t>z</a:t>
            </a:r>
            <a:r>
              <a:rPr lang="en-US" altLang="en-US" sz="2000" baseline="-25000" dirty="0">
                <a:latin typeface="Times New Roman" panose="02020603050405020304" pitchFamily="18" charset="0"/>
                <a:ea typeface="ＭＳ Ｐゴシック" pitchFamily="-84" charset="-128"/>
              </a:rPr>
              <a:t>1</a:t>
            </a:r>
            <a:r>
              <a:rPr lang="en-US" altLang="en-US" sz="2000" dirty="0">
                <a:ea typeface="ＭＳ Ｐゴシック" pitchFamily="-84" charset="-128"/>
              </a:rPr>
              <a:t>’ &gt; </a:t>
            </a:r>
            <a:r>
              <a:rPr lang="en-US" altLang="en-US" sz="2000" i="1" dirty="0">
                <a:ea typeface="ＭＳ Ｐゴシック" pitchFamily="-84" charset="-128"/>
              </a:rPr>
              <a:t>z</a:t>
            </a:r>
            <a:r>
              <a:rPr lang="en-US" altLang="en-US" sz="2000" baseline="-25000" dirty="0">
                <a:latin typeface="Times New Roman" panose="02020603050405020304" pitchFamily="18" charset="0"/>
                <a:ea typeface="ＭＳ Ｐゴシック" pitchFamily="-84" charset="-128"/>
              </a:rPr>
              <a:t>2</a:t>
            </a:r>
            <a:r>
              <a:rPr lang="en-US" altLang="en-US" sz="2000" dirty="0">
                <a:ea typeface="ＭＳ Ｐゴシック" pitchFamily="-84" charset="-128"/>
              </a:rPr>
              <a:t>’</a:t>
            </a:r>
            <a:br>
              <a:rPr lang="en-US" altLang="en-US" sz="2000" dirty="0">
                <a:ea typeface="ＭＳ Ｐゴシック" pitchFamily="-84" charset="-128"/>
              </a:rPr>
            </a:br>
            <a:endParaRPr lang="en-US" altLang="en-US" sz="2000" dirty="0">
              <a:ea typeface="ＭＳ Ｐゴシック" pitchFamily="-8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000" dirty="0">
                <a:ea typeface="ＭＳ Ｐゴシック" pitchFamily="-84" charset="-128"/>
              </a:rPr>
              <a:t>We can use z’ for  hidden surface removal using depth comparison</a:t>
            </a:r>
            <a:br>
              <a:rPr lang="en-US" altLang="en-US" sz="2000" dirty="0">
                <a:ea typeface="ＭＳ Ｐゴシック" pitchFamily="-84" charset="-128"/>
              </a:rPr>
            </a:br>
            <a:br>
              <a:rPr lang="en-US" altLang="en-US" sz="2000" dirty="0">
                <a:ea typeface="ＭＳ Ｐゴシック" pitchFamily="-84" charset="-128"/>
              </a:rPr>
            </a:br>
            <a:endParaRPr lang="en-US" altLang="en-US" sz="2000" dirty="0">
              <a:ea typeface="ＭＳ Ｐゴシック" pitchFamily="-8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000" dirty="0">
                <a:ea typeface="ＭＳ Ｐゴシック" pitchFamily="-84" charset="-128"/>
              </a:rPr>
              <a:t>The formula </a:t>
            </a:r>
            <a:r>
              <a:rPr lang="en-US" altLang="en-US" sz="1800" i="1" dirty="0">
                <a:latin typeface="Times New Roman" panose="02020603050405020304" pitchFamily="18" charset="0"/>
                <a:ea typeface="ＭＳ Ｐゴシック" pitchFamily="-84" charset="-128"/>
              </a:rPr>
              <a:t>z</a:t>
            </a:r>
            <a:r>
              <a:rPr lang="en-US" altLang="en-US" sz="1800" dirty="0">
                <a:latin typeface="Times New Roman" panose="02020603050405020304" pitchFamily="18" charset="0"/>
                <a:ea typeface="ＭＳ Ｐゴシック" pitchFamily="-84" charset="-128"/>
              </a:rPr>
              <a:t>’ = -(</a:t>
            </a:r>
            <a:r>
              <a:rPr lang="en-US" altLang="en-US" sz="1800" dirty="0" err="1">
                <a:latin typeface="Symbol" panose="05050102010706020507" pitchFamily="18" charset="2"/>
                <a:ea typeface="ＭＳ Ｐゴシック" pitchFamily="-84" charset="-128"/>
              </a:rPr>
              <a:t>a</a:t>
            </a:r>
            <a:r>
              <a:rPr lang="en-US" altLang="en-US" sz="1800" dirty="0" err="1">
                <a:latin typeface="Times New Roman" panose="02020603050405020304" pitchFamily="18" charset="0"/>
                <a:ea typeface="ＭＳ Ｐゴシック" pitchFamily="-84" charset="-128"/>
              </a:rPr>
              <a:t>+</a:t>
            </a:r>
            <a:r>
              <a:rPr lang="en-US" altLang="en-US" sz="1800" dirty="0" err="1">
                <a:latin typeface="Symbol" panose="05050102010706020507" pitchFamily="18" charset="2"/>
                <a:ea typeface="ＭＳ Ｐゴシック" pitchFamily="-84" charset="-128"/>
              </a:rPr>
              <a:t>b</a:t>
            </a:r>
            <a:r>
              <a:rPr lang="en-US" altLang="en-US" sz="1800" dirty="0">
                <a:latin typeface="Times New Roman" panose="02020603050405020304" pitchFamily="18" charset="0"/>
                <a:ea typeface="ＭＳ Ｐゴシック" pitchFamily="-84" charset="-128"/>
              </a:rPr>
              <a:t>/</a:t>
            </a:r>
            <a:r>
              <a:rPr lang="en-US" altLang="en-US" sz="1800" i="1" dirty="0">
                <a:latin typeface="Times New Roman" panose="02020603050405020304" pitchFamily="18" charset="0"/>
                <a:ea typeface="ＭＳ Ｐゴシック" pitchFamily="-84" charset="-128"/>
              </a:rPr>
              <a:t>z</a:t>
            </a:r>
            <a:r>
              <a:rPr lang="en-US" altLang="en-US" sz="1800" dirty="0">
                <a:latin typeface="Times New Roman" panose="02020603050405020304" pitchFamily="18" charset="0"/>
                <a:ea typeface="ＭＳ Ｐゴシック" pitchFamily="-84" charset="-128"/>
              </a:rPr>
              <a:t>) </a:t>
            </a:r>
            <a:r>
              <a:rPr lang="en-US" altLang="en-US" sz="2000" dirty="0">
                <a:ea typeface="ＭＳ Ｐゴシック" pitchFamily="-84" charset="-128"/>
              </a:rPr>
              <a:t>implies that the distances are distorted by the normalization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000" dirty="0">
              <a:ea typeface="ＭＳ Ｐゴシック" pitchFamily="-84" charset="-128"/>
            </a:endParaRPr>
          </a:p>
          <a:p>
            <a:r>
              <a:rPr lang="en-US" altLang="en-US" sz="2000" dirty="0">
                <a:ea typeface="ＭＳ Ｐゴシック" pitchFamily="-84" charset="-128"/>
              </a:rPr>
              <a:t>This can cause numerical problems especially if the near distance is small</a:t>
            </a:r>
          </a:p>
          <a:p>
            <a:pPr>
              <a:lnSpc>
                <a:spcPct val="90000"/>
              </a:lnSpc>
            </a:pPr>
            <a:endParaRPr lang="en-US" altLang="en-US" sz="2700" dirty="0">
              <a:ea typeface="ＭＳ Ｐゴシック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055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19902" y="472399"/>
            <a:ext cx="8913813" cy="914400"/>
          </a:xfrm>
        </p:spPr>
        <p:txBody>
          <a:bodyPr/>
          <a:lstStyle/>
          <a:p>
            <a:r>
              <a:rPr lang="en-US" altLang="en-US" sz="4100">
                <a:ea typeface="ＭＳ Ｐゴシック" pitchFamily="-84" charset="-128"/>
              </a:rPr>
              <a:t>WebGL Perspective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524000"/>
            <a:ext cx="8686800" cy="5051461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sz="2700" b="1" dirty="0">
                <a:latin typeface="Courier New" panose="02070309020205020404" pitchFamily="49" charset="0"/>
                <a:ea typeface="ＭＳ Ｐゴシック" pitchFamily="-84" charset="-128"/>
              </a:rPr>
              <a:t>mat4.frustum</a:t>
            </a:r>
            <a:r>
              <a:rPr lang="en-US" altLang="en-US" dirty="0">
                <a:ea typeface="ＭＳ Ｐゴシック" pitchFamily="-84" charset="-128"/>
              </a:rPr>
              <a:t> allows for an asymmetric viewing frustum 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using left, right, bottom, top, near, far</a:t>
            </a: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endParaRPr lang="en-US" altLang="en-US" dirty="0">
              <a:ea typeface="ＭＳ Ｐゴシック" pitchFamily="-84" charset="-128"/>
            </a:endParaRPr>
          </a:p>
          <a:p>
            <a:r>
              <a:rPr lang="en-US" altLang="en-US" sz="2700" b="1" dirty="0">
                <a:latin typeface="Courier New" panose="02070309020205020404" pitchFamily="49" charset="0"/>
                <a:ea typeface="ＭＳ Ｐゴシック" pitchFamily="-84" charset="-128"/>
              </a:rPr>
              <a:t>mat4.perspective</a:t>
            </a:r>
            <a:r>
              <a:rPr lang="en-US" altLang="en-US" dirty="0">
                <a:ea typeface="ＭＳ Ｐゴシック" pitchFamily="-84" charset="-128"/>
              </a:rPr>
              <a:t> generates a symmetric frustum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using </a:t>
            </a:r>
            <a:r>
              <a:rPr lang="en-US" altLang="en-US" dirty="0" err="1">
                <a:ea typeface="ＭＳ Ｐゴシック" pitchFamily="-84" charset="-128"/>
              </a:rPr>
              <a:t>fovy</a:t>
            </a:r>
            <a:r>
              <a:rPr lang="en-US" altLang="en-US" dirty="0">
                <a:ea typeface="ＭＳ Ｐゴシック" pitchFamily="-84" charset="-128"/>
              </a:rPr>
              <a:t>, aspect, near, far</a:t>
            </a: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 err="1">
                <a:ea typeface="ＭＳ Ｐゴシック" pitchFamily="-84" charset="-128"/>
              </a:rPr>
              <a:t>fovy</a:t>
            </a:r>
            <a:r>
              <a:rPr lang="en-US" altLang="en-US" dirty="0">
                <a:ea typeface="ＭＳ Ｐゴシック" pitchFamily="-84" charset="-128"/>
              </a:rPr>
              <a:t> </a:t>
            </a: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 vertical viewing angle in radians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aspect  aspect ratio of the viewport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near  </a:t>
            </a:r>
            <a:r>
              <a:rPr lang="en-US" altLang="en-US" b="1" i="1" dirty="0">
                <a:ea typeface="ＭＳ Ｐゴシック" pitchFamily="-84" charset="-128"/>
                <a:sym typeface="Wingdings" panose="05000000000000000000" pitchFamily="2" charset="2"/>
              </a:rPr>
              <a:t>distance</a:t>
            </a: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from center of projection to near clip plane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 far  </a:t>
            </a:r>
            <a:r>
              <a:rPr lang="en-US" altLang="en-US" b="1" i="1" dirty="0">
                <a:ea typeface="ＭＳ Ｐゴシック" pitchFamily="-84" charset="-128"/>
                <a:sym typeface="Wingdings" panose="05000000000000000000" pitchFamily="2" charset="2"/>
              </a:rPr>
              <a:t>distance</a:t>
            </a: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from center of projection to far clip plane</a:t>
            </a:r>
            <a:b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</a:br>
            <a:b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</a:b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</a:t>
            </a:r>
            <a:r>
              <a:rPr lang="en-US" altLang="en-US" dirty="0">
                <a:ea typeface="ＭＳ Ｐゴシック" pitchFamily="-84" charset="-128"/>
              </a:rPr>
              <a:t>it computes a frustum with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                  right=top x aspect 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                  top = near x tan(</a:t>
            </a:r>
            <a:r>
              <a:rPr lang="en-US" altLang="en-US" dirty="0" err="1">
                <a:ea typeface="ＭＳ Ｐゴシック" pitchFamily="-84" charset="-128"/>
              </a:rPr>
              <a:t>fovy</a:t>
            </a:r>
            <a:r>
              <a:rPr lang="en-US" altLang="en-US">
                <a:ea typeface="ＭＳ Ｐゴシック" pitchFamily="-84" charset="-128"/>
              </a:rPr>
              <a:t>/2)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                  left = -right and bottom = -top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528" y="1801915"/>
            <a:ext cx="2765768" cy="11645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529" y="5222457"/>
            <a:ext cx="2747481" cy="115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15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itle 1"/>
          <p:cNvSpPr>
            <a:spLocks noGrp="1"/>
          </p:cNvSpPr>
          <p:nvPr>
            <p:ph type="title"/>
          </p:nvPr>
        </p:nvSpPr>
        <p:spPr>
          <a:xfrm>
            <a:off x="1524001" y="303213"/>
            <a:ext cx="8913813" cy="914400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itchFamily="-84" charset="-128"/>
              </a:rPr>
              <a:t>Perspective Matrices from </a:t>
            </a:r>
            <a:r>
              <a:rPr lang="en-US" altLang="en-US" dirty="0" err="1">
                <a:ea typeface="ＭＳ Ｐゴシック" pitchFamily="-84" charset="-128"/>
              </a:rPr>
              <a:t>glMatrix</a:t>
            </a:r>
            <a:endParaRPr lang="en-US" altLang="en-US" dirty="0">
              <a:ea typeface="ＭＳ Ｐゴシック" pitchFamily="-84" charset="-128"/>
            </a:endParaRP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>
            <p:extLst/>
          </p:nvPr>
        </p:nvGraphicFramePr>
        <p:xfrm>
          <a:off x="3148013" y="1633539"/>
          <a:ext cx="5961062" cy="23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name="Microsoft Equation" r:id="rId3" imgW="4076700" imgH="1625600" progId="">
                  <p:embed/>
                </p:oleObj>
              </mc:Choice>
              <mc:Fallback>
                <p:oleObj name="Microsoft Equation" r:id="rId3" imgW="4076700" imgH="1625600" progId="">
                  <p:embed/>
                  <p:pic>
                    <p:nvPicPr>
                      <p:cNvPr id="286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1633539"/>
                        <a:ext cx="5961062" cy="237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3822700" y="4114800"/>
          <a:ext cx="4641850" cy="198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name="Equation" r:id="rId5" imgW="3175000" imgH="1358900" progId="Equation.3">
                  <p:embed/>
                </p:oleObj>
              </mc:Choice>
              <mc:Fallback>
                <p:oleObj name="Equation" r:id="rId5" imgW="3175000" imgH="1358900" progId="Equation.3">
                  <p:embed/>
                  <p:pic>
                    <p:nvPicPr>
                      <p:cNvPr id="286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2700" y="4114800"/>
                        <a:ext cx="4641850" cy="198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9" name="TextBox 6"/>
          <p:cNvSpPr txBox="1">
            <a:spLocks noChangeArrowheads="1"/>
          </p:cNvSpPr>
          <p:nvPr/>
        </p:nvSpPr>
        <p:spPr bwMode="auto">
          <a:xfrm>
            <a:off x="1981200" y="2057401"/>
            <a:ext cx="121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/>
              <a:t>frustum</a:t>
            </a:r>
          </a:p>
        </p:txBody>
      </p:sp>
      <p:sp>
        <p:nvSpPr>
          <p:cNvPr id="28680" name="TextBox 7"/>
          <p:cNvSpPr txBox="1">
            <a:spLocks noChangeArrowheads="1"/>
          </p:cNvSpPr>
          <p:nvPr/>
        </p:nvSpPr>
        <p:spPr bwMode="auto">
          <a:xfrm>
            <a:off x="1981200" y="4038601"/>
            <a:ext cx="2133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79270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45" y="2311400"/>
            <a:ext cx="72517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5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Oblique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2515" y="4450701"/>
            <a:ext cx="7610476" cy="609974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Oblique parallel projection     Oblique perspective projection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97" y="1511031"/>
            <a:ext cx="3495069" cy="2510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96" y="1823432"/>
            <a:ext cx="3622273" cy="2198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0785" y="5070096"/>
            <a:ext cx="76747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projections can be categorized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By whether the projectors are parallel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By whether the projectors are orthogonal to the view plane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will not use oblique projections in this course…..</a:t>
            </a:r>
          </a:p>
        </p:txBody>
      </p:sp>
    </p:spTree>
    <p:extLst>
      <p:ext uri="{BB962C8B-B14F-4D97-AF65-F5344CB8AC3E}">
        <p14:creationId xmlns:p14="http://schemas.microsoft.com/office/powerpoint/2010/main" val="437835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524001" y="209455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Definition to Know: Foreshortening</a:t>
            </a:r>
          </a:p>
        </p:txBody>
      </p:sp>
      <p:pic>
        <p:nvPicPr>
          <p:cNvPr id="11267" name="Picture 2" descr="http://musketmedia.com/blog/wp-content/uploads/2006/02/brera_mantegn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447800"/>
            <a:ext cx="622458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7924800" y="1447801"/>
            <a:ext cx="2248436" cy="3447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Foreshortening</a:t>
            </a:r>
            <a:r>
              <a:rPr lang="en-US" dirty="0"/>
              <a:t> is the </a:t>
            </a:r>
          </a:p>
          <a:p>
            <a:r>
              <a:rPr lang="en-US" dirty="0"/>
              <a:t>visual effect </a:t>
            </a:r>
          </a:p>
          <a:p>
            <a:r>
              <a:rPr lang="en-US" dirty="0"/>
              <a:t>or optical illusion </a:t>
            </a:r>
          </a:p>
          <a:p>
            <a:r>
              <a:rPr lang="en-US" dirty="0"/>
              <a:t>that causes an </a:t>
            </a:r>
          </a:p>
          <a:p>
            <a:r>
              <a:rPr lang="en-US" dirty="0"/>
              <a:t>object or distance to </a:t>
            </a:r>
          </a:p>
          <a:p>
            <a:r>
              <a:rPr lang="en-US" dirty="0"/>
              <a:t>appear shorter than it</a:t>
            </a:r>
          </a:p>
          <a:p>
            <a:r>
              <a:rPr lang="en-US" dirty="0"/>
              <a:t>actually is.</a:t>
            </a:r>
            <a:br>
              <a:rPr lang="en-US" dirty="0"/>
            </a:br>
            <a:endParaRPr lang="en-US" sz="2800" dirty="0"/>
          </a:p>
          <a:p>
            <a:r>
              <a:rPr lang="en-US" sz="1600"/>
              <a:t>...projections</a:t>
            </a:r>
            <a:endParaRPr lang="en-US" sz="1600" dirty="0"/>
          </a:p>
          <a:p>
            <a:r>
              <a:rPr lang="en-US" sz="1600" dirty="0"/>
              <a:t>squash</a:t>
            </a:r>
          </a:p>
          <a:p>
            <a:r>
              <a:rPr lang="en-US" sz="1600" dirty="0"/>
              <a:t>receding</a:t>
            </a:r>
            <a:br>
              <a:rPr lang="en-US" sz="1600" dirty="0"/>
            </a:br>
            <a:r>
              <a:rPr lang="en-US" sz="1600" dirty="0"/>
              <a:t>surfaces</a:t>
            </a:r>
          </a:p>
        </p:txBody>
      </p:sp>
      <p:sp>
        <p:nvSpPr>
          <p:cNvPr id="11269" name="TextBox 4"/>
          <p:cNvSpPr txBox="1">
            <a:spLocks noChangeArrowheads="1"/>
          </p:cNvSpPr>
          <p:nvPr/>
        </p:nvSpPr>
        <p:spPr bwMode="auto">
          <a:xfrm>
            <a:off x="7924800" y="5943600"/>
            <a:ext cx="1779588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Times New Roman" pitchFamily="18" charset="0"/>
              </a:rPr>
              <a:t>Andrea Mantegna</a:t>
            </a:r>
          </a:p>
          <a:p>
            <a:r>
              <a:rPr lang="en-US" sz="1400">
                <a:latin typeface="Times New Roman" pitchFamily="18" charset="0"/>
              </a:rPr>
              <a:t>The Lamentation over</a:t>
            </a:r>
            <a:br>
              <a:rPr lang="en-US" sz="1400">
                <a:latin typeface="Times New Roman" pitchFamily="18" charset="0"/>
              </a:rPr>
            </a:br>
            <a:r>
              <a:rPr lang="en-US" sz="1400">
                <a:latin typeface="Times New Roman" pitchFamily="18" charset="0"/>
              </a:rPr>
              <a:t>the Dead Christ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566B60-E1EE-478D-908D-6D4028A11358}"/>
              </a:ext>
            </a:extLst>
          </p:cNvPr>
          <p:cNvSpPr txBox="1"/>
          <p:nvPr/>
        </p:nvSpPr>
        <p:spPr>
          <a:xfrm>
            <a:off x="9794383" y="4456090"/>
            <a:ext cx="1983347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Can foreshortening happen in orthographic projection?</a:t>
            </a:r>
          </a:p>
        </p:txBody>
      </p:sp>
    </p:spTree>
    <p:extLst>
      <p:ext uri="{BB962C8B-B14F-4D97-AF65-F5344CB8AC3E}">
        <p14:creationId xmlns:p14="http://schemas.microsoft.com/office/powerpoint/2010/main" val="1844486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E2B86-B7B7-4820-BB1E-2FE505ED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Space View Volume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E8581-AD45-4C65-ABAC-05CBDE3F7C3B}"/>
              </a:ext>
            </a:extLst>
          </p:cNvPr>
          <p:cNvSpPr txBox="1"/>
          <p:nvPr/>
        </p:nvSpPr>
        <p:spPr>
          <a:xfrm>
            <a:off x="432081" y="1481071"/>
            <a:ext cx="11494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Before looking at projections in more detail…</a:t>
            </a:r>
          </a:p>
          <a:p>
            <a:r>
              <a:rPr lang="en-US" sz="2400" dirty="0"/>
              <a:t>…let’s experimentally determine what the default view and view volume are.</a:t>
            </a:r>
          </a:p>
          <a:p>
            <a:endParaRPr lang="en-US" sz="2400" dirty="0"/>
          </a:p>
          <a:p>
            <a:r>
              <a:rPr lang="en-US" sz="2400" dirty="0"/>
              <a:t>So, if we don’t do any transformations…where are we and what direction are we looking? </a:t>
            </a:r>
          </a:p>
        </p:txBody>
      </p:sp>
      <p:pic>
        <p:nvPicPr>
          <p:cNvPr id="6" name="Picture 40" descr="ortho cube.emf">
            <a:extLst>
              <a:ext uri="{FF2B5EF4-FFF2-40B4-BE49-F238E27FC236}">
                <a16:creationId xmlns:a16="http://schemas.microsoft.com/office/drawing/2014/main" id="{728E749A-92E9-4EA6-8691-A5CC64F58D3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003" y="3112565"/>
            <a:ext cx="2874625" cy="307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F6A8AE-25EB-45FC-BAFE-F1B27BEB3DDE}"/>
              </a:ext>
            </a:extLst>
          </p:cNvPr>
          <p:cNvSpPr txBox="1"/>
          <p:nvPr/>
        </p:nvSpPr>
        <p:spPr>
          <a:xfrm>
            <a:off x="3644722" y="3284112"/>
            <a:ext cx="8281754" cy="28315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Take a look at </a:t>
            </a:r>
            <a:br>
              <a:rPr lang="en-US" dirty="0"/>
            </a:br>
            <a:r>
              <a:rPr lang="en-US" sz="1600" dirty="0">
                <a:hlinkClick r:id="rId3"/>
              </a:rPr>
              <a:t>https://developer.mozilla.org/en-US/docs/Web/API/WebGL_API/WebGL_model_view_projection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4"/>
              </a:rPr>
              <a:t>http://jsfiddle.net/2x03hdc8/ 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is a simple </a:t>
            </a:r>
            <a:r>
              <a:rPr lang="en-US" dirty="0" err="1"/>
              <a:t>WebGL</a:t>
            </a:r>
            <a:r>
              <a:rPr lang="en-US" dirty="0"/>
              <a:t> program that lets you draw rectangles</a:t>
            </a:r>
          </a:p>
          <a:p>
            <a:endParaRPr lang="en-US" dirty="0"/>
          </a:p>
          <a:p>
            <a:r>
              <a:rPr lang="en-US" dirty="0"/>
              <a:t>No transformations </a:t>
            </a:r>
          </a:p>
          <a:p>
            <a:endParaRPr lang="en-US" dirty="0"/>
          </a:p>
          <a:p>
            <a:r>
              <a:rPr lang="en-US" dirty="0"/>
              <a:t>By altering the rectangle coordinates, you can figure out the view….</a:t>
            </a:r>
          </a:p>
        </p:txBody>
      </p:sp>
    </p:spTree>
    <p:extLst>
      <p:ext uri="{BB962C8B-B14F-4D97-AF65-F5344CB8AC3E}">
        <p14:creationId xmlns:p14="http://schemas.microsoft.com/office/powerpoint/2010/main" val="94514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0CCE-7BD7-4AAB-A4E8-FAC3E1E8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Space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C6E15-1449-4FF0-B0E0-7B65016274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Red rectangle has z=0</a:t>
            </a:r>
          </a:p>
          <a:p>
            <a:r>
              <a:rPr lang="en-US" dirty="0"/>
              <a:t>Green has z=0.5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What direction are we looking?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BBB9A3-EFB9-42A6-910F-7946037890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62174"/>
            <a:ext cx="5181600" cy="32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28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0CCE-7BD7-4AAB-A4E8-FAC3E1E8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Space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C6E15-1449-4FF0-B0E0-7B6501627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155" y="1825625"/>
            <a:ext cx="550464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add a blue rectangle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It’s at z=-1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Where is the near clipping plane?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5B3236-6D49-40DD-B0B5-16992269D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876" y="1027908"/>
            <a:ext cx="5049054" cy="312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84331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1054</Words>
  <Application>Microsoft Office PowerPoint</Application>
  <PresentationFormat>Widescreen</PresentationFormat>
  <Paragraphs>307</Paragraphs>
  <Slides>39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Arial</vt:lpstr>
      <vt:lpstr>Calibri</vt:lpstr>
      <vt:lpstr>Cambria</vt:lpstr>
      <vt:lpstr>Cambria Math</vt:lpstr>
      <vt:lpstr>Comic Sans MS</vt:lpstr>
      <vt:lpstr>Courier New</vt:lpstr>
      <vt:lpstr>Lato</vt:lpstr>
      <vt:lpstr>Lato Medium</vt:lpstr>
      <vt:lpstr>Symbol</vt:lpstr>
      <vt:lpstr>Times New Roman</vt:lpstr>
      <vt:lpstr>Wingdings 2</vt:lpstr>
      <vt:lpstr>SampleSlides</vt:lpstr>
      <vt:lpstr>Equation</vt:lpstr>
      <vt:lpstr>Microsoft Equation 3.0</vt:lpstr>
      <vt:lpstr>Microsoft Equation</vt:lpstr>
      <vt:lpstr>PowerPoint Presentation</vt:lpstr>
      <vt:lpstr>Projections</vt:lpstr>
      <vt:lpstr>Perspective Projection</vt:lpstr>
      <vt:lpstr>Orthographic Projection</vt:lpstr>
      <vt:lpstr>Oblique Projections</vt:lpstr>
      <vt:lpstr>Definition to Know: Foreshortening</vt:lpstr>
      <vt:lpstr>Clip Space View Volume</vt:lpstr>
      <vt:lpstr>Clip Space View</vt:lpstr>
      <vt:lpstr>Clip Space View</vt:lpstr>
      <vt:lpstr>Clip Space View and View Volume</vt:lpstr>
      <vt:lpstr>WebGL Style View</vt:lpstr>
      <vt:lpstr>More WebGL Secrets</vt:lpstr>
      <vt:lpstr>Why Projection Matrices?</vt:lpstr>
      <vt:lpstr>Orthographic Projection</vt:lpstr>
      <vt:lpstr>GLMatrix ortho matrix</vt:lpstr>
      <vt:lpstr>GLMatrix ortho matrix</vt:lpstr>
      <vt:lpstr>GLMatrix ortho matrix</vt:lpstr>
      <vt:lpstr>Perspective</vt:lpstr>
      <vt:lpstr>A Change Of Scenery by Rob Gonsalves</vt:lpstr>
      <vt:lpstr>Hering Illusion</vt:lpstr>
      <vt:lpstr>PowerPoint Presentation</vt:lpstr>
      <vt:lpstr>PowerPoint Presentation</vt:lpstr>
      <vt:lpstr>Perspective Distortion</vt:lpstr>
      <vt:lpstr>Perspective Projection</vt:lpstr>
      <vt:lpstr>Perspective</vt:lpstr>
      <vt:lpstr>Perspective</vt:lpstr>
      <vt:lpstr>Perspective</vt:lpstr>
      <vt:lpstr>Projections Using Homogeneous Coordinates</vt:lpstr>
      <vt:lpstr>Perspective</vt:lpstr>
      <vt:lpstr>Distance</vt:lpstr>
      <vt:lpstr>Perspective Distortion and Distance</vt:lpstr>
      <vt:lpstr>Perspective Projection in WebGL</vt:lpstr>
      <vt:lpstr>Perspective Normalization</vt:lpstr>
      <vt:lpstr>Perspective Matrices</vt:lpstr>
      <vt:lpstr>Generalization</vt:lpstr>
      <vt:lpstr>Picking a and b</vt:lpstr>
      <vt:lpstr>Projection and Hidden-Surface Removal</vt:lpstr>
      <vt:lpstr>WebGL Perspective</vt:lpstr>
      <vt:lpstr>Perspective Matrices from glMatrix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Shaffer</dc:creator>
  <cp:lastModifiedBy>Eric Shaffer</cp:lastModifiedBy>
  <cp:revision>2</cp:revision>
  <dcterms:created xsi:type="dcterms:W3CDTF">2020-02-13T04:15:55Z</dcterms:created>
  <dcterms:modified xsi:type="dcterms:W3CDTF">2020-02-13T04:27:27Z</dcterms:modified>
</cp:coreProperties>
</file>